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0"/>
  </p:notesMasterIdLst>
  <p:sldIdLst>
    <p:sldId id="256" r:id="rId2"/>
    <p:sldId id="258" r:id="rId3"/>
    <p:sldId id="259" r:id="rId4"/>
    <p:sldId id="257" r:id="rId5"/>
    <p:sldId id="260" r:id="rId6"/>
    <p:sldId id="261" r:id="rId7"/>
    <p:sldId id="2240" r:id="rId8"/>
    <p:sldId id="262" r:id="rId9"/>
    <p:sldId id="1906" r:id="rId10"/>
    <p:sldId id="1861" r:id="rId11"/>
    <p:sldId id="1907" r:id="rId12"/>
    <p:sldId id="263" r:id="rId13"/>
    <p:sldId id="2147481213" r:id="rId14"/>
    <p:sldId id="2147481208" r:id="rId15"/>
    <p:sldId id="2147481209" r:id="rId16"/>
    <p:sldId id="2147470355" r:id="rId17"/>
    <p:sldId id="2147481210" r:id="rId18"/>
    <p:sldId id="2123258701" r:id="rId19"/>
    <p:sldId id="2147470356" r:id="rId20"/>
    <p:sldId id="2147478754" r:id="rId21"/>
    <p:sldId id="2243" r:id="rId22"/>
    <p:sldId id="2241" r:id="rId23"/>
    <p:sldId id="264" r:id="rId24"/>
    <p:sldId id="265" r:id="rId25"/>
    <p:sldId id="266" r:id="rId26"/>
    <p:sldId id="267" r:id="rId27"/>
    <p:sldId id="268" r:id="rId28"/>
    <p:sldId id="2147481207" r:id="rId29"/>
    <p:sldId id="269" r:id="rId30"/>
    <p:sldId id="270" r:id="rId31"/>
    <p:sldId id="271" r:id="rId32"/>
    <p:sldId id="272" r:id="rId33"/>
    <p:sldId id="274" r:id="rId34"/>
    <p:sldId id="2147481205" r:id="rId35"/>
    <p:sldId id="2147481206" r:id="rId36"/>
    <p:sldId id="275" r:id="rId37"/>
    <p:sldId id="276" r:id="rId38"/>
    <p:sldId id="277" r:id="rId39"/>
    <p:sldId id="2147481212" r:id="rId40"/>
    <p:sldId id="2242" r:id="rId41"/>
    <p:sldId id="282" r:id="rId42"/>
    <p:sldId id="283" r:id="rId43"/>
    <p:sldId id="284" r:id="rId44"/>
    <p:sldId id="285" r:id="rId45"/>
    <p:sldId id="286" r:id="rId46"/>
    <p:sldId id="287" r:id="rId47"/>
    <p:sldId id="288" r:id="rId48"/>
    <p:sldId id="28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3" autoAdjust="0"/>
    <p:restoredTop sz="52361" autoAdjust="0"/>
  </p:normalViewPr>
  <p:slideViewPr>
    <p:cSldViewPr snapToGrid="0" snapToObjects="1">
      <p:cViewPr varScale="1">
        <p:scale>
          <a:sx n="83" d="100"/>
          <a:sy n="83" d="100"/>
        </p:scale>
        <p:origin x="2898" y="84"/>
      </p:cViewPr>
      <p:guideLst>
        <p:guide orient="horz" pos="2160"/>
        <p:guide pos="3840"/>
      </p:guideLst>
    </p:cSldViewPr>
  </p:slideViewPr>
  <p:outlineViewPr>
    <p:cViewPr>
      <p:scale>
        <a:sx n="33" d="100"/>
        <a:sy n="33" d="100"/>
      </p:scale>
      <p:origin x="0" y="-424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1000" dirty="0">
                <a:latin typeface="Segoe UI Light" pitchFamily="34" charset="0"/>
              </a:rPr>
              <a:t>https://docs.microsoft.com/learn/modules/describe-cloud-compute/5-define-cloud-models</a:t>
            </a:r>
          </a:p>
          <a:p>
            <a:pPr defTabSz="966577">
              <a:lnSpc>
                <a:spcPct val="90000"/>
              </a:lnSpc>
              <a:spcAft>
                <a:spcPts val="352"/>
              </a:spcAft>
              <a:defRPr/>
            </a:pPr>
            <a:endParaRPr lang="en-IE" sz="1000" dirty="0">
              <a:latin typeface="Segoe UI Light" pitchFamily="34" charset="0"/>
            </a:endParaRPr>
          </a:p>
          <a:p>
            <a:endParaRPr lang="en-US" sz="1000" dirty="0">
              <a:latin typeface="Segoe UI Light" pitchFamily="34" charset="0"/>
            </a:endParaRPr>
          </a:p>
          <a:p>
            <a:r>
              <a:rPr lang="en-US" sz="1000" dirty="0">
                <a:latin typeface="Segoe UI Light" pitchFamily="34" charset="0"/>
              </a:rPr>
              <a:t>What are public, private, and hybrid clouds? - https://azure.microsoft.com/en-us/overview/what-are-private-public-hybrid-clouds/</a:t>
            </a:r>
          </a:p>
          <a:p>
            <a:endParaRPr lang="en-US" sz="1000" dirty="0">
              <a:latin typeface="Segoe UI Light" pitchFamily="34" charset="0"/>
            </a:endParaRPr>
          </a:p>
          <a:p>
            <a:endParaRPr lang="en-US" sz="1000" dirty="0">
              <a:latin typeface="Segoe UI Light" pitchFamily="34" charset="0"/>
            </a:endParaRP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5:08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1000" dirty="0">
                <a:latin typeface="Segoe UI Light" pitchFamily="34" charset="0"/>
              </a:rPr>
              <a:t>https://docs.microsoft.com/learn/modules/describe-cloud-compute/5-define-cloud-models</a:t>
            </a:r>
          </a:p>
          <a:p>
            <a:pPr defTabSz="966577">
              <a:lnSpc>
                <a:spcPct val="90000"/>
              </a:lnSpc>
              <a:spcAft>
                <a:spcPts val="352"/>
              </a:spcAft>
              <a:defRPr/>
            </a:pPr>
            <a:endParaRPr lang="en-IE" sz="1000" dirty="0">
              <a:latin typeface="Segoe UI Light" pitchFamily="34" charset="0"/>
            </a:endParaRPr>
          </a:p>
          <a:p>
            <a:pPr algn="l"/>
            <a:endParaRPr lang="en-US" sz="1000" dirty="0">
              <a:latin typeface="Segoe UI" panose="020B0502040204020203" pitchFamily="34" charset="0"/>
            </a:endParaRPr>
          </a:p>
          <a:p>
            <a:pPr algn="l"/>
            <a:r>
              <a:rPr lang="en-US" sz="1000" dirty="0">
                <a:latin typeface="Segoe UI" panose="020B0502040204020203" pitchFamily="34" charset="0"/>
              </a:rPr>
              <a:t>Hybrid cloud models have the following characteristics:</a:t>
            </a:r>
          </a:p>
          <a:p>
            <a:pPr algn="l">
              <a:buFont typeface="Arial" panose="020B0604020202020204" pitchFamily="34" charset="0"/>
              <a:buChar char="•"/>
            </a:pPr>
            <a:r>
              <a:rPr lang="en-US" sz="1000" b="1" dirty="0">
                <a:latin typeface="Segoe UI" panose="020B0502040204020203" pitchFamily="34" charset="0"/>
              </a:rPr>
              <a:t>Resource location</a:t>
            </a:r>
            <a:r>
              <a:rPr lang="en-US" sz="1000" dirty="0">
                <a:latin typeface="Segoe UI" panose="020B0502040204020203" pitchFamily="34" charset="0"/>
              </a:rPr>
              <a:t>. Specific resources run or are used in a public cloud, and others run or are used in a private cloud.</a:t>
            </a:r>
          </a:p>
          <a:p>
            <a:pPr algn="l">
              <a:buFont typeface="Arial" panose="020B0604020202020204" pitchFamily="34" charset="0"/>
              <a:buChar char="•"/>
            </a:pPr>
            <a:r>
              <a:rPr lang="en-US" sz="1000" b="1" dirty="0">
                <a:latin typeface="Segoe UI" panose="020B0502040204020203" pitchFamily="34" charset="0"/>
              </a:rPr>
              <a:t>Cost and efficiency</a:t>
            </a:r>
            <a:r>
              <a:rPr lang="en-US" sz="1000" dirty="0">
                <a:latin typeface="Segoe UI" panose="020B0502040204020203" pitchFamily="34" charset="0"/>
              </a:rPr>
              <a:t>. Hybrid cloud models allow an organization to leverage some of the benefits of cost, efficiency, and scale that are available with a public cloud model.</a:t>
            </a:r>
          </a:p>
          <a:p>
            <a:pPr algn="l">
              <a:buFont typeface="Arial" panose="020B0604020202020204" pitchFamily="34" charset="0"/>
              <a:buChar char="•"/>
            </a:pPr>
            <a:r>
              <a:rPr lang="en-US" sz="1000" b="1" dirty="0">
                <a:latin typeface="Segoe UI" panose="020B0502040204020203" pitchFamily="34" charset="0"/>
              </a:rPr>
              <a:t>Control</a:t>
            </a:r>
            <a:r>
              <a:rPr lang="en-US" sz="1000" dirty="0">
                <a:latin typeface="Segoe UI" panose="020B0502040204020203" pitchFamily="34" charset="0"/>
              </a:rPr>
              <a:t>. Organizations retain management control in private clouds.</a:t>
            </a:r>
          </a:p>
          <a:p>
            <a:pPr algn="l">
              <a:buFont typeface="Arial" panose="020B0604020202020204" pitchFamily="34" charset="0"/>
              <a:buChar char="•"/>
            </a:pPr>
            <a:r>
              <a:rPr lang="en-US" sz="1000" b="1" dirty="0">
                <a:latin typeface="Segoe UI" panose="020B0502040204020203" pitchFamily="34" charset="0"/>
              </a:rPr>
              <a:t>Skills</a:t>
            </a:r>
            <a:r>
              <a:rPr lang="en-US" sz="1000" dirty="0">
                <a:latin typeface="Segoe UI" panose="020B0502040204020203" pitchFamily="34" charset="0"/>
              </a:rPr>
              <a:t>. Technical skills are still required to maintain the private cloud and ensure both cloud models can operate together.</a:t>
            </a:r>
          </a:p>
          <a:p>
            <a:endParaRPr lang="en-IE" sz="1000" dirty="0">
              <a:latin typeface="Segoe UI Light" pitchFamily="34" charset="0"/>
            </a:endParaRP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5:08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the steps for cloud adoption.</a:t>
            </a:r>
          </a:p>
          <a:p>
            <a:pPr marL="0" lvl="0" indent="0">
              <a:buNone/>
            </a:pPr>
            <a:endParaRPr/>
          </a:p>
          <a:p>
            <a:pPr marL="0" lvl="0" indent="0">
              <a:buNone/>
            </a:pPr>
            <a:r>
              <a:rPr b="1"/>
              <a:t>Developing a cloud adoption strategy</a:t>
            </a:r>
            <a:br/>
            <a:r>
              <a:t>Leadership should prioritize which workloads to move to the cloud first, based on factors such as cost-effectiveness and operational needs.</a:t>
            </a:r>
          </a:p>
          <a:p>
            <a:pPr marL="0" lvl="0" indent="0">
              <a:buNone/>
            </a:pPr>
            <a:endParaRPr/>
          </a:p>
          <a:p>
            <a:pPr marL="0" lvl="0" indent="0">
              <a:buNone/>
            </a:pPr>
            <a:r>
              <a:rPr b="1"/>
              <a:t>Aligning cloud initiatives with business goals</a:t>
            </a:r>
            <a:br/>
            <a:r>
              <a:t>Cloud adoption is most successful when it is aligned with key business objectives, such as improving customer satisfaction, reducing costs, or increasing innovation.</a:t>
            </a:r>
          </a:p>
          <a:p>
            <a:pPr marL="0" lvl="0" indent="0">
              <a:buNone/>
            </a:pPr>
            <a:endParaRPr/>
          </a:p>
          <a:p>
            <a:pPr marL="0" lvl="0" indent="0">
              <a:buNone/>
            </a:pPr>
            <a:r>
              <a:rPr b="1"/>
              <a:t>Overcoming challenges</a:t>
            </a:r>
            <a:br/>
            <a:r>
              <a:t>Resistance to cloud adoption can come from concerns over security, costs, or lack of understanding. These challenges can be mitigated through clear communication, training, and security best practices.</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14</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15</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16</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17</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604133" defTabSz="966577">
              <a:defRPr/>
            </a:pPr>
            <a:r>
              <a:rPr lang="en-US">
                <a:solidFill>
                  <a:prstClr val="black"/>
                </a:solidFill>
                <a:latin typeface="Calibri"/>
              </a:rPr>
              <a:t>May 2018 Roadshow Virtualiation</a:t>
            </a:r>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19</a:t>
            </a:fld>
            <a:endParaRPr lang="en-US">
              <a:solidFill>
                <a:prstClr val="black"/>
              </a:solidFill>
              <a:latin typeface="Segoe UI" pitchFamily="34" charset="0"/>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3901440" y="1136898"/>
            <a:ext cx="3511296" cy="305391"/>
          </a:xfrm>
          <a:prstGeom prst="rect">
            <a:avLst/>
          </a:prstGeom>
          <a:noFill/>
        </p:spPr>
        <p:txBody>
          <a:bodyPr wrap="square" lIns="0" tIns="0" rIns="0" bIns="0" rtlCol="0" anchor="t">
            <a:spAutoFit/>
          </a:bodyPr>
          <a:lstStyle/>
          <a:p>
            <a:pPr defTabSz="966577">
              <a:lnSpc>
                <a:spcPct val="90000"/>
              </a:lnSpc>
              <a:defRPr/>
            </a:pPr>
            <a:r>
              <a:rPr lang="en-US" sz="2200" spc="-112">
                <a:solidFill>
                  <a:prstClr val="white"/>
                </a:solidFill>
                <a:latin typeface="Calibri"/>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5240934" y="3620470"/>
            <a:ext cx="2436003" cy="5954977"/>
          </a:xfrm>
          <a:prstGeom prst="rect">
            <a:avLst/>
          </a:prstGeom>
          <a:solidFill>
            <a:schemeClr val="bg1">
              <a:lumMod val="95000"/>
            </a:schemeClr>
          </a:solidFill>
        </p:spPr>
        <p:txBody>
          <a:bodyPr wrap="square" lIns="102180" tIns="51091" rIns="102180" bIns="51091" rtlCol="0">
            <a:noAutofit/>
          </a:bodyPr>
          <a:lstStyle/>
          <a:p>
            <a:pPr defTabSz="966577">
              <a:spcAft>
                <a:spcPts val="1341"/>
              </a:spcAft>
              <a:defRPr/>
            </a:pPr>
            <a:r>
              <a:rPr lang="en-US" spc="-56">
                <a:solidFill>
                  <a:srgbClr val="000000"/>
                </a:solidFill>
                <a:latin typeface="Calibri"/>
              </a:rPr>
              <a:t>Key points to land</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endParaRPr lang="en-US" sz="1900">
              <a:solidFill>
                <a:srgbClr val="000000"/>
              </a:solidFill>
              <a:latin typeface="Calibri"/>
            </a:endParaRPr>
          </a:p>
        </p:txBody>
      </p:sp>
    </p:spTree>
    <p:extLst>
      <p:ext uri="{BB962C8B-B14F-4D97-AF65-F5344CB8AC3E}">
        <p14:creationId xmlns:p14="http://schemas.microsoft.com/office/powerpoint/2010/main" val="320902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Speaker image and session overview flowchart.</a:t>
            </a:r>
          </a:p>
          <a:p>
            <a:pPr marL="0" lvl="0" indent="0">
              <a:buNone/>
            </a:pPr>
            <a:endParaRPr dirty="0"/>
          </a:p>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Machine Learning enables you to build and deploy machine learning models at scale. We will explore how you can use Azure Machine Learning to build predictive models that can help you make accurate forecasts and informed decisions.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21</a:t>
            </a:fld>
            <a:endParaRPr lang="en-US">
              <a:solidFill>
                <a:prstClr val="black"/>
              </a:solidFill>
              <a:latin typeface="Aptos" panose="02110004020202020204"/>
            </a:endParaRPr>
          </a:p>
        </p:txBody>
      </p:sp>
    </p:spTree>
    <p:extLst>
      <p:ext uri="{BB962C8B-B14F-4D97-AF65-F5344CB8AC3E}">
        <p14:creationId xmlns:p14="http://schemas.microsoft.com/office/powerpoint/2010/main" val="254355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a comprehensive suite of AI and machine learning services. We will explore how you can use Azure services such as Azure Cognitive Services and Azure Machine Learning to build intelligent applications and automate business processes.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22</a:t>
            </a:fld>
            <a:endParaRPr lang="en-US">
              <a:solidFill>
                <a:prstClr val="black"/>
              </a:solidFill>
              <a:latin typeface="Aptos" panose="02110004020202020204"/>
            </a:endParaRPr>
          </a:p>
        </p:txBody>
      </p:sp>
    </p:spTree>
    <p:extLst>
      <p:ext uri="{BB962C8B-B14F-4D97-AF65-F5344CB8AC3E}">
        <p14:creationId xmlns:p14="http://schemas.microsoft.com/office/powerpoint/2010/main" val="2051034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24</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a:p>
            <a:pPr marL="0" lvl="0" indent="0">
              <a:buNone/>
            </a:pPr>
            <a:r>
              <a:rPr b="1" dirty="0"/>
              <a:t>Background</a:t>
            </a:r>
            <a:endParaRPr lang="en-US" b="1" dirty="0"/>
          </a:p>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br>
              <a:rPr dirty="0"/>
            </a:b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p>
          <a:p>
            <a:pPr marL="0" lvl="0" indent="0">
              <a:buNone/>
            </a:pP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p>
          <a:p>
            <a:pPr lvl="0"/>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marL="0" lvl="0" indent="0">
              <a:buNone/>
            </a:pPr>
            <a:endParaRPr lang="en-US" dirty="0"/>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p>
          <a:p>
            <a:pPr marL="0" lvl="0" indent="0">
              <a:buNone/>
            </a:pP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a:p>
            <a:pPr marL="0" lvl="0" indent="0">
              <a:buNone/>
            </a:pPr>
            <a:endParaRPr lang="en-US" dirty="0"/>
          </a:p>
          <a:p>
            <a:pPr marL="0" lvl="0" indent="0">
              <a:buNone/>
            </a:pPr>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leaders at Bank of America,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Side-by-side comparison of GPT (text generation), DALL·E (image creation), and Codex (code generation).</a:t>
            </a:r>
          </a:p>
          <a:p>
            <a:pPr marL="0" lvl="0" indent="0">
              <a:buNone/>
            </a:pPr>
            <a:endParaRPr/>
          </a:p>
          <a:p>
            <a:pPr marL="0" lvl="0" indent="0">
              <a:buNone/>
            </a:pPr>
            <a:r>
              <a:rPr b="1"/>
              <a:t>GPT</a:t>
            </a:r>
            <a:br/>
            <a:r>
              <a:t>GPT is one of the most advanced text generation models available, capable of producing human-like responses for customer service, content generation, or summarization.</a:t>
            </a:r>
          </a:p>
          <a:p>
            <a:pPr marL="0" lvl="0" indent="0">
              <a:buNone/>
            </a:pPr>
            <a:endParaRPr/>
          </a:p>
          <a:p>
            <a:pPr marL="0" lvl="0" indent="0">
              <a:buNone/>
            </a:pPr>
            <a:r>
              <a:rPr b="1"/>
              <a:t>DALL·E</a:t>
            </a:r>
            <a:br/>
            <a:r>
              <a:t>DALL·E generates high-quality images from text descriptions, enabling users to create custom visuals for marketing, design, or media production.</a:t>
            </a:r>
          </a:p>
          <a:p>
            <a:pPr marL="0" lvl="0" indent="0">
              <a:buNone/>
            </a:pPr>
            <a:endParaRPr/>
          </a:p>
          <a:p>
            <a:pPr marL="0" lvl="0" indent="0">
              <a:buNone/>
            </a:pPr>
            <a:r>
              <a:rPr b="1"/>
              <a:t>Codex</a:t>
            </a:r>
            <a:br/>
            <a:r>
              <a:t>Codex allows developers to input natural language prompts and receive functional code in return, making it easier to automate coding tasks and speed up development cycles.</a:t>
            </a:r>
          </a:p>
        </p:txBody>
      </p:sp>
      <p:sp>
        <p:nvSpPr>
          <p:cNvPr id="4" name="Slide Number Placeholder 3"/>
          <p:cNvSpPr>
            <a:spLocks noGrp="1"/>
          </p:cNvSpPr>
          <p:nvPr>
            <p:ph type="sldNum" sz="quarter" idx="10"/>
          </p:nvPr>
        </p:nvSpPr>
        <p:spPr/>
        <p:txBody>
          <a:bodyPr/>
          <a:lstStyle/>
          <a:p>
            <a:fld id="{F535A5BC-4889-41D4-A413-F8BBA21B45F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Industry-specific images showing applications of Generative AI in media, retail, and healthcare.</a:t>
            </a:r>
          </a:p>
          <a:p>
            <a:pPr marL="0" lvl="0" indent="0">
              <a:buNone/>
            </a:pPr>
            <a:endParaRPr/>
          </a:p>
          <a:p>
            <a:pPr marL="0" lvl="0" indent="0">
              <a:buNone/>
            </a:pPr>
            <a:r>
              <a:rPr b="1"/>
              <a:t>Media and entertainment</a:t>
            </a:r>
            <a:br/>
            <a:r>
              <a:t>Generative AI tools can create text, audio, and video content, automating tasks that previously required human effort, making content creation more scalable.</a:t>
            </a:r>
          </a:p>
          <a:p>
            <a:pPr marL="0" lvl="0" indent="0">
              <a:buNone/>
            </a:pPr>
            <a:endParaRPr/>
          </a:p>
          <a:p>
            <a:pPr marL="0" lvl="0" indent="0">
              <a:buNone/>
            </a:pPr>
            <a:r>
              <a:rPr b="1"/>
              <a:t>Retail and e-commerce</a:t>
            </a:r>
            <a:br/>
            <a:r>
              <a:t>Generative AI helps retailers personalize product recommendations, automate marketing campaigns, and even design custom products for customers based on their preferences.</a:t>
            </a:r>
          </a:p>
          <a:p>
            <a:pPr marL="0" lvl="0" indent="0">
              <a:buNone/>
            </a:pPr>
            <a:endParaRPr/>
          </a:p>
          <a:p>
            <a:pPr marL="0" lvl="0" indent="0">
              <a:buNone/>
            </a:pPr>
            <a:r>
              <a:rPr b="1"/>
              <a:t>Healthcare</a:t>
            </a:r>
            <a:br/>
            <a:r>
              <a:t>Generative AI is being used to improve medical imaging, speed up research, and assist doctors in diagnosing diseases by providing AI-driven insights.</a:t>
            </a:r>
          </a:p>
        </p:txBody>
      </p:sp>
      <p:sp>
        <p:nvSpPr>
          <p:cNvPr id="4" name="Slide Number Placeholder 3"/>
          <p:cNvSpPr>
            <a:spLocks noGrp="1"/>
          </p:cNvSpPr>
          <p:nvPr>
            <p:ph type="sldNum" sz="quarter" idx="10"/>
          </p:nvPr>
        </p:nvSpPr>
        <p:spPr/>
        <p:txBody>
          <a:bodyPr/>
          <a:lstStyle/>
          <a:p>
            <a:fld id="{F535A5BC-4889-41D4-A413-F8BBA21B45F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33</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right by delivering, you know,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AI use cases across product design, marketing, and customer service.</a:t>
            </a:r>
          </a:p>
          <a:p>
            <a:pPr marL="0" lvl="0" indent="0">
              <a:buNone/>
            </a:pPr>
            <a:endParaRPr/>
          </a:p>
          <a:p>
            <a:pPr marL="0" lvl="0" indent="0">
              <a:buNone/>
            </a:pPr>
            <a:r>
              <a:rPr b="1"/>
              <a:t>Real-world examples of AI in action</a:t>
            </a:r>
            <a:br/>
            <a:r>
              <a:t>Businesses across various industries are implementing AI to optimize operations. For example, manufacturers use AI to predict equipment failures, and retailers use it for inventory management.</a:t>
            </a:r>
          </a:p>
          <a:p>
            <a:pPr marL="0" lvl="0" indent="0">
              <a:buNone/>
            </a:pPr>
            <a:endParaRPr/>
          </a:p>
          <a:p>
            <a:pPr marL="0" lvl="0" indent="0">
              <a:buNone/>
            </a:pPr>
            <a:r>
              <a:rPr b="1"/>
              <a:t>AI-driven product design, marketing, and customer service</a:t>
            </a:r>
            <a:br/>
            <a:r>
              <a:t>AI tools are transforming the way businesses approach design, customer interaction, and marketing. Chatbots provide instant support to customers, while AI algorithms personalize marketing campaigns for better engagement.</a:t>
            </a:r>
          </a:p>
          <a:p>
            <a:pPr marL="0" lvl="0" indent="0">
              <a:buNone/>
            </a:pPr>
            <a:endParaRPr/>
          </a:p>
          <a:p>
            <a:pPr marL="0" lvl="0" indent="0">
              <a:buNone/>
            </a:pPr>
            <a:r>
              <a:rPr b="1"/>
              <a:t>Reducing time-to-market with AI</a:t>
            </a:r>
            <a:br/>
            <a:r>
              <a:t>By automating repetitive tasks like product design iterations or campaign creation, AI allows companies to bring products to market faster.</a:t>
            </a: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Example of AI-generated product designs from tools like Autodesk Dreamcatcher.</a:t>
            </a:r>
          </a:p>
          <a:p>
            <a:pPr marL="0" lvl="0" indent="0">
              <a:buNone/>
            </a:pPr>
            <a:endParaRPr/>
          </a:p>
          <a:p>
            <a:pPr marL="0" lvl="0" indent="0">
              <a:buNone/>
            </a:pPr>
            <a:r>
              <a:rPr b="1"/>
              <a:t>How AI is revolutionizing product design</a:t>
            </a:r>
            <a:br/>
            <a:r>
              <a:t>AI allows companies to optimize their product designs by rapidly iterating through different configurations, saving time and improving efficiency.</a:t>
            </a:r>
          </a:p>
          <a:p>
            <a:pPr marL="0" lvl="0" indent="0">
              <a:buNone/>
            </a:pPr>
            <a:endParaRPr/>
          </a:p>
          <a:p>
            <a:pPr marL="0" lvl="0" indent="0">
              <a:buNone/>
            </a:pPr>
            <a:r>
              <a:rPr b="1"/>
              <a:t>AI tools for prototyping and simulation</a:t>
            </a:r>
            <a:br/>
            <a:r>
              <a:t>Generative AI tools can simulate how products will perform under various conditions, which helps companies avoid costly errors before production.</a:t>
            </a:r>
          </a:p>
          <a:p>
            <a:pPr marL="0" lvl="0" indent="0">
              <a:buNone/>
            </a:pPr>
            <a:endParaRPr/>
          </a:p>
          <a:p>
            <a:pPr marL="0" lvl="0" indent="0">
              <a:buNone/>
            </a:pPr>
            <a:r>
              <a:rPr b="1"/>
              <a:t>Case study: AI in automotive design</a:t>
            </a:r>
            <a:br/>
            <a:r>
              <a:t>AI is particularly valuable in the automotive industry, where companies like BMW use AI to design car parts that are both lighter and stronger, optimizing fuel efficiency and safety.</a:t>
            </a:r>
          </a:p>
        </p:txBody>
      </p:sp>
      <p:sp>
        <p:nvSpPr>
          <p:cNvPr id="4" name="Slide Number Placeholder 3"/>
          <p:cNvSpPr>
            <a:spLocks noGrp="1"/>
          </p:cNvSpPr>
          <p:nvPr>
            <p:ph type="sldNum" sz="quarter" idx="10"/>
          </p:nvPr>
        </p:nvSpPr>
        <p:spPr/>
        <p:txBody>
          <a:bodyPr/>
          <a:lstStyle/>
          <a:p>
            <a:fld id="{F535A5BC-4889-41D4-A413-F8BBA21B45F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Example of an AI-generated marketing campaign.</a:t>
            </a:r>
          </a:p>
          <a:p>
            <a:pPr marL="0" lvl="0" indent="0">
              <a:buNone/>
            </a:pPr>
            <a:endParaRPr dirty="0"/>
          </a:p>
          <a:p>
            <a:pPr marL="0" lvl="0" indent="0">
              <a:buNone/>
            </a:pPr>
            <a:r>
              <a:rPr b="1" dirty="0"/>
              <a:t>Personalization at scale</a:t>
            </a:r>
            <a:br>
              <a:rPr dirty="0"/>
            </a:br>
            <a:r>
              <a:rPr dirty="0"/>
              <a:t>AI allows marketers to create customized content and campaigns for individual customers, leading to higher engagement and conversion rates.</a:t>
            </a:r>
          </a:p>
          <a:p>
            <a:pPr marL="0" lvl="0" indent="0">
              <a:buNone/>
            </a:pPr>
            <a:endParaRPr dirty="0"/>
          </a:p>
          <a:p>
            <a:pPr marL="0" lvl="0" indent="0">
              <a:buNone/>
            </a:pPr>
            <a:r>
              <a:rPr b="1" dirty="0"/>
              <a:t>Generating content and creatives automatically</a:t>
            </a:r>
            <a:br>
              <a:rPr dirty="0"/>
            </a:br>
            <a:r>
              <a:rPr dirty="0"/>
              <a:t>AI tools like GPT-4 can automate the creation of marketing materials, from social media posts to email campaigns, saving time and improving consistency across platforms.</a:t>
            </a:r>
          </a:p>
          <a:p>
            <a:pPr marL="0" lvl="0" indent="0">
              <a:buNone/>
            </a:pPr>
            <a:endParaRPr dirty="0"/>
          </a:p>
          <a:p>
            <a:pPr marL="0" lvl="0" indent="0">
              <a:buNone/>
            </a:pPr>
            <a:r>
              <a:rPr b="1" dirty="0"/>
              <a:t>Real-world example: AI-driven marketing for e-commerce</a:t>
            </a:r>
            <a:br>
              <a:rPr dirty="0"/>
            </a:br>
            <a:r>
              <a:rPr dirty="0"/>
              <a:t>AI enables e-commerce platforms to provide personalized product recommendations, optimize dynamic pricing, and automate the delivery of ads based on customer preferences.</a:t>
            </a:r>
          </a:p>
        </p:txBody>
      </p:sp>
      <p:sp>
        <p:nvSpPr>
          <p:cNvPr id="4" name="Slide Number Placeholder 3"/>
          <p:cNvSpPr>
            <a:spLocks noGrp="1"/>
          </p:cNvSpPr>
          <p:nvPr>
            <p:ph type="sldNum" sz="quarter" idx="10"/>
          </p:nvPr>
        </p:nvSpPr>
        <p:spPr/>
        <p:txBody>
          <a:bodyPr/>
          <a:lstStyle/>
          <a:p>
            <a:fld id="{F535A5BC-4889-41D4-A413-F8BBA21B45F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39</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list showing all section names to give attendees a roadmap of the session.</a:t>
            </a:r>
          </a:p>
          <a:p>
            <a:pPr marL="0" lvl="0" indent="0">
              <a:buNone/>
            </a:pPr>
            <a:endParaRPr/>
          </a:p>
          <a:p>
            <a:pPr marL="0" lvl="0" indent="0">
              <a:buNone/>
            </a:pPr>
            <a:r>
              <a:t>This agenda outlines what we will cover today. We’ll start with an introduction, move into cloud computing basics, explore Azure and Generative AI, then shift to AI in business applications. Demos will be interspersed throughout, followed by ethics, security discussions, and a Q&amp;A wrap-up.</a:t>
            </a:r>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Cognitive Services provides pre-built APIs for computer vision, enabling you to extract insights from images and videos. We will explore how you can use Azure Cognitive Services to recognize faces, objects, and text in images.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40</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41</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an AI governance framework and steps for addressing bias.</a:t>
            </a:r>
          </a:p>
          <a:p>
            <a:pPr marL="0" lvl="0" indent="0">
              <a:buNone/>
            </a:pPr>
            <a:endParaRPr/>
          </a:p>
          <a:p>
            <a:pPr marL="0" lvl="0" indent="0">
              <a:buNone/>
            </a:pPr>
            <a:r>
              <a:rPr b="1"/>
              <a:t>Addressing bias in AI models</a:t>
            </a:r>
            <a:br/>
            <a:r>
              <a:t>AI models are only as good as the data they are trained on, and biased data can lead to unfair outcomes. Regular audits and diverse datasets can help mitigate this risk.</a:t>
            </a:r>
          </a:p>
          <a:p>
            <a:pPr marL="0" lvl="0" indent="0">
              <a:buNone/>
            </a:pPr>
            <a:endParaRPr/>
          </a:p>
          <a:p>
            <a:pPr marL="0" lvl="0" indent="0">
              <a:buNone/>
            </a:pPr>
            <a:r>
              <a:rPr b="1"/>
              <a:t>Ensuring transparency and fairness</a:t>
            </a:r>
            <a:br/>
            <a:r>
              <a:t>AI decisions should be explainable to build trust. Fairness checks should be applied to avoid bias in AI outputs, ensuring ethical use.</a:t>
            </a:r>
          </a:p>
          <a:p>
            <a:pPr marL="0" lvl="0" indent="0">
              <a:buNone/>
            </a:pPr>
            <a:endParaRPr/>
          </a:p>
          <a:p>
            <a:pPr marL="0" lvl="0" indent="0">
              <a:buNone/>
            </a:pPr>
            <a:r>
              <a:rPr b="1"/>
              <a:t>Governance frameworks for AI use</a:t>
            </a:r>
            <a:br/>
            <a:r>
              <a:t>Organizations need clear governance frameworks to guide the ethical development and deployment of AI systems, ensuring compliance with laws and industry standards.</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Azure compliance certifications and security best practices (MFA, encryption).</a:t>
            </a:r>
          </a:p>
          <a:p>
            <a:pPr marL="0" lvl="0" indent="0">
              <a:buNone/>
            </a:pPr>
            <a:endParaRPr/>
          </a:p>
          <a:p>
            <a:pPr marL="0" lvl="0" indent="0">
              <a:buNone/>
            </a:pPr>
            <a:r>
              <a:rPr b="1"/>
              <a:t>Data encryption</a:t>
            </a:r>
            <a:br/>
            <a:r>
              <a:t>Encryption is essential for securing data, both at rest (when stored) and in transit (when being transferred), to prevent unauthorized access.</a:t>
            </a:r>
          </a:p>
          <a:p>
            <a:pPr marL="0" lvl="0" indent="0">
              <a:buNone/>
            </a:pPr>
            <a:endParaRPr/>
          </a:p>
          <a:p>
            <a:pPr marL="0" lvl="0" indent="0">
              <a:buNone/>
            </a:pPr>
            <a:r>
              <a:rPr b="1"/>
              <a:t>Azure’s compliance certifications</a:t>
            </a:r>
            <a:br/>
            <a:r>
              <a:t>Azure complies with many international security regulations, such as GDPR and HIPAA, ensuring that businesses using Azure meet legal data protection requirements.</a:t>
            </a:r>
          </a:p>
          <a:p>
            <a:pPr marL="0" lvl="0" indent="0">
              <a:buNone/>
            </a:pPr>
            <a:endParaRPr/>
          </a:p>
          <a:p>
            <a:pPr marL="0" lvl="0" indent="0">
              <a:buNone/>
            </a:pPr>
            <a:r>
              <a:rPr b="1"/>
              <a:t>Security best practices</a:t>
            </a:r>
            <a:br/>
            <a:r>
              <a:t>Organizations should adopt best practices such as multi-factor authentication, regular audits, and encryption to strengthen their security posture in the cloud.</a:t>
            </a:r>
          </a:p>
        </p:txBody>
      </p:sp>
      <p:sp>
        <p:nvSpPr>
          <p:cNvPr id="4" name="Slide Number Placeholder 3"/>
          <p:cNvSpPr>
            <a:spLocks noGrp="1"/>
          </p:cNvSpPr>
          <p:nvPr>
            <p:ph type="sldNum" sz="quarter" idx="10"/>
          </p:nvPr>
        </p:nvSpPr>
        <p:spPr/>
        <p:txBody>
          <a:bodyPr/>
          <a:lstStyle/>
          <a:p>
            <a:fld id="{F535A5BC-4889-41D4-A413-F8BBA21B45F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 roadmap for building a cloud-ready culture with milestones for innovation, upskilling, and overcoming resistance.</a:t>
            </a:r>
          </a:p>
          <a:p>
            <a:pPr marL="0" lvl="0" indent="0">
              <a:buNone/>
            </a:pPr>
            <a:endParaRPr/>
          </a:p>
          <a:p>
            <a:pPr marL="0" lvl="0" indent="0">
              <a:buNone/>
            </a:pPr>
            <a:r>
              <a:rPr b="1"/>
              <a:t>Fostering innovation and risk-taking</a:t>
            </a:r>
            <a:br/>
            <a:r>
              <a:t>Encouraging a culture of innovation and risk-taking will help businesses get the most out of cloud technologies. Leaders must promote experimentation.</a:t>
            </a:r>
          </a:p>
          <a:p>
            <a:pPr marL="0" lvl="0" indent="0">
              <a:buNone/>
            </a:pPr>
            <a:endParaRPr/>
          </a:p>
          <a:p>
            <a:pPr marL="0" lvl="0" indent="0">
              <a:buNone/>
            </a:pPr>
            <a:r>
              <a:rPr b="1"/>
              <a:t>Upskilling the workforce</a:t>
            </a:r>
            <a:br/>
            <a:r>
              <a:t>Providing training and resources will ensure that employees can effectively use AI and cloud technologies, helping businesses remain competitive.</a:t>
            </a:r>
          </a:p>
          <a:p>
            <a:pPr marL="0" lvl="0" indent="0">
              <a:buNone/>
            </a:pPr>
            <a:endParaRPr/>
          </a:p>
          <a:p>
            <a:pPr marL="0" lvl="0" indent="0">
              <a:buNone/>
            </a:pPr>
            <a:r>
              <a:rPr b="1"/>
              <a:t>Overcoming resistance to change</a:t>
            </a:r>
            <a:br/>
            <a:r>
              <a:t>Many employees may be hesitant to adopt new technologies. It is important to communicate the benefits clearly and provide support to help them adapt.</a:t>
            </a:r>
          </a:p>
        </p:txBody>
      </p:sp>
      <p:sp>
        <p:nvSpPr>
          <p:cNvPr id="4" name="Slide Number Placeholder 3"/>
          <p:cNvSpPr>
            <a:spLocks noGrp="1"/>
          </p:cNvSpPr>
          <p:nvPr>
            <p:ph type="sldNum" sz="quarter" idx="10"/>
          </p:nvPr>
        </p:nvSpPr>
        <p:spPr/>
        <p:txBody>
          <a:bodyPr/>
          <a:lstStyle/>
          <a:p>
            <a:fld id="{F535A5BC-4889-41D4-A413-F8BBA21B45F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the core elements of cloud computing relevant to Bank of America’s technology leaders. Cloud computing has transformed industries by providing scalable resources and cost efficiencies. We'll discuss the types of cloud deployments, essential aspects of adopting cloud technology from a leadership perspective, and the importance of security and compliance in a financial context. Additionally, we'll cover strategies like hybrid and multi-cloud models, which provide flexibility for integrating cloud with on-premises resources.</a:t>
            </a:r>
          </a:p>
          <a:p>
            <a:r>
              <a:rPr lang="en-US" b="1" dirty="0"/>
              <a:t>The Cloud Revolution</a:t>
            </a:r>
            <a:br>
              <a:rPr lang="en-US" dirty="0"/>
            </a:br>
            <a:r>
              <a:rPr lang="en-US" dirty="0"/>
              <a:t>Cloud computing is reshaping the way organizations manage IT infrastructure by offering on-demand access to computing resources. This shift allows businesses to scale quickly and reduce the need for physical hardware, making it ideal for rapid growth and innovation in sectors like finance.</a:t>
            </a:r>
          </a:p>
          <a:p>
            <a:r>
              <a:rPr lang="en-US" b="1" dirty="0"/>
              <a:t>Types of Cloud Deployments</a:t>
            </a:r>
            <a:br>
              <a:rPr lang="en-US" dirty="0"/>
            </a:br>
            <a:r>
              <a:rPr lang="en-US" dirty="0"/>
              <a:t>Different deployment models provide various levels of control, security, and cost-efficiency. Public, private, and hybrid clouds each offer distinct advantages, enabling organizations to choose the approach that aligns best with their operational and compliance needs.</a:t>
            </a:r>
          </a:p>
          <a:p>
            <a:r>
              <a:rPr lang="en-US" b="1" dirty="0"/>
              <a:t>Cloud Adoption: A Leadership Perspective</a:t>
            </a:r>
            <a:br>
              <a:rPr lang="en-US" dirty="0"/>
            </a:br>
            <a:r>
              <a:rPr lang="en-US" dirty="0"/>
              <a:t>Adopting cloud technology requires strategic planning, particularly in a large financial institution. Leadership must align cloud initiatives with business objectives, ensuring that cloud resources are used efficiently and in ways that add value to the organization.</a:t>
            </a:r>
          </a:p>
          <a:p>
            <a:r>
              <a:rPr lang="en-US" b="1" dirty="0"/>
              <a:t>Security and Compliance in Cloud</a:t>
            </a:r>
            <a:br>
              <a:rPr lang="en-US" dirty="0"/>
            </a:br>
            <a:r>
              <a:rPr lang="en-US" dirty="0"/>
              <a:t>For financial services, security and regulatory compliance are paramount. Using cloud services means adopting strict data protection measures and meeting regulatory requirements like GDPR and ISO 27001. Security frameworks and compliance certifications are essential for managing sensitive financial data in the cloud.</a:t>
            </a:r>
          </a:p>
          <a:p>
            <a:r>
              <a:rPr lang="en-US" b="1" dirty="0"/>
              <a:t>Cost Efficiency and Scalability</a:t>
            </a:r>
            <a:br>
              <a:rPr lang="en-US" dirty="0"/>
            </a:br>
            <a:r>
              <a:rPr lang="en-US" dirty="0"/>
              <a:t>One of the significant benefits of cloud technology is the cost-saving potential. With pay-as-you-go models and auto-scaling capabilities, organizations only pay for the resources they use. This is especially beneficial in finance, where operational costs and scalability can directly impact profitability.</a:t>
            </a:r>
          </a:p>
          <a:p>
            <a:r>
              <a:rPr lang="en-US" b="1" dirty="0"/>
              <a:t>Hybrid and Multi-Cloud Strategies</a:t>
            </a:r>
            <a:br>
              <a:rPr lang="en-US" dirty="0"/>
            </a:br>
            <a:r>
              <a:rPr lang="en-US" dirty="0"/>
              <a:t>Hybrid and multi-cloud approaches provide flexibility, enabling organizations to blend on-premises and cloud resources. This strategy is valuable for organizations in highly regulated industries, allowing them to keep sensitive data on-premises while leveraging cloud resources for other workloads.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like Bank of America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like Bank of America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10/28/2024 6:03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lnSpc>
                <a:spcPct val="90000"/>
              </a:lnSpc>
              <a:spcAft>
                <a:spcPts val="352"/>
              </a:spcAft>
              <a:defRPr/>
            </a:pPr>
            <a:r>
              <a:rPr lang="en-IE" sz="500" dirty="0">
                <a:solidFill>
                  <a:srgbClr val="FF0000"/>
                </a:solidFill>
                <a:latin typeface="Segoe UI Light" pitchFamily="34" charset="0"/>
              </a:rPr>
              <a:t>https://docs.microsoft.com/learn/modules/describe-cloud-compute/5-define-cloud-models</a:t>
            </a:r>
          </a:p>
          <a:p>
            <a:pPr defTabSz="966577">
              <a:lnSpc>
                <a:spcPct val="90000"/>
              </a:lnSpc>
              <a:spcAft>
                <a:spcPts val="352"/>
              </a:spcAft>
              <a:defRPr/>
            </a:pPr>
            <a:endParaRPr lang="en-US" sz="500" dirty="0">
              <a:solidFill>
                <a:srgbClr val="FF0000"/>
              </a:solidFill>
            </a:endParaRPr>
          </a:p>
          <a:p>
            <a:pPr marL="483306" indent="-483306">
              <a:buFont typeface="Arial" panose="020B0604020202020204" pitchFamily="34" charset="0"/>
              <a:buChar char="•"/>
            </a:pPr>
            <a:r>
              <a:rPr lang="en-US" sz="500" dirty="0">
                <a:solidFill>
                  <a:srgbClr val="FF0000"/>
                </a:solidFill>
              </a:rPr>
              <a:t>Owned and operated by the organization that uses cloud resources. </a:t>
            </a:r>
          </a:p>
          <a:p>
            <a:pPr marL="483306" indent="-483306">
              <a:buFont typeface="Arial" panose="020B0604020202020204" pitchFamily="34" charset="0"/>
              <a:buChar char="•"/>
            </a:pPr>
            <a:r>
              <a:rPr lang="en-US" sz="500" dirty="0">
                <a:solidFill>
                  <a:srgbClr val="FF0000"/>
                </a:solidFill>
              </a:rPr>
              <a:t>Organizations create a cloud environment in their datacenter.</a:t>
            </a:r>
          </a:p>
          <a:p>
            <a:pPr marL="483306" indent="-483306">
              <a:buFont typeface="Arial" panose="020B0604020202020204" pitchFamily="34" charset="0"/>
              <a:buChar char="•"/>
            </a:pPr>
            <a:r>
              <a:rPr lang="en-US" sz="500" dirty="0">
                <a:solidFill>
                  <a:srgbClr val="FF0000"/>
                </a:solidFill>
              </a:rPr>
              <a:t>Self-service access to compute resources provided to users within the organization. </a:t>
            </a:r>
          </a:p>
          <a:p>
            <a:pPr marL="483306" indent="-483306">
              <a:buFont typeface="Arial" panose="020B0604020202020204" pitchFamily="34" charset="0"/>
              <a:buChar char="•"/>
            </a:pPr>
            <a:r>
              <a:rPr lang="en-US" sz="500" dirty="0">
                <a:solidFill>
                  <a:srgbClr val="FF0000"/>
                </a:solidFill>
              </a:rPr>
              <a:t>Organization is responsible for operating the services they provide.</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5:08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10/28/2024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17/06/relationships/model3d" Target="../media/model3d5.glb"/><Relationship Id="rId3" Type="http://schemas.openxmlformats.org/officeDocument/2006/relationships/image" Target="../media/image12.jpeg"/><Relationship Id="rId7" Type="http://schemas.microsoft.com/office/2017/06/relationships/model3d" Target="../media/model3d2.glb"/><Relationship Id="rId12"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4.png"/><Relationship Id="rId11" Type="http://schemas.microsoft.com/office/2017/06/relationships/model3d" Target="../media/model3d4.glb"/><Relationship Id="rId5" Type="http://schemas.microsoft.com/office/2017/06/relationships/model3d" Target="../media/model3d1.glb"/><Relationship Id="rId10" Type="http://schemas.openxmlformats.org/officeDocument/2006/relationships/image" Target="../media/image16.png"/><Relationship Id="rId4" Type="http://schemas.openxmlformats.org/officeDocument/2006/relationships/image" Target="../media/image13.png"/><Relationship Id="rId9" Type="http://schemas.microsoft.com/office/2017/06/relationships/model3d" Target="../media/model3d3.glb"/><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pricing/details/virtual-desktop/"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pixabay.com/en/checklist-task-to-do-list-plan-1295319/" TargetMode="External"/><Relationship Id="rId5" Type="http://schemas.openxmlformats.org/officeDocument/2006/relationships/image" Target="../media/image20.png"/><Relationship Id="rId4" Type="http://schemas.openxmlformats.org/officeDocument/2006/relationships/hyperlink" Target="https://docs.microsoft.com/en-us/azure/active-directory/fundamentals/concept-fundamentals-mfa-get-start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sz="6000" dirty="0"/>
              <a:t>Azure and Generative AI</a:t>
            </a:r>
          </a:p>
        </p:txBody>
      </p:sp>
      <p:sp>
        <p:nvSpPr>
          <p:cNvPr id="6" name="Subtitle 5">
            <a:extLst>
              <a:ext uri="{FF2B5EF4-FFF2-40B4-BE49-F238E27FC236}">
                <a16:creationId xmlns:a16="http://schemas.microsoft.com/office/drawing/2014/main" id="{E5D790D1-2317-D476-E35C-51A035F9E275}"/>
              </a:ext>
            </a:extLst>
          </p:cNvPr>
          <p:cNvSpPr>
            <a:spLocks noGrp="1"/>
          </p:cNvSpPr>
          <p:nvPr>
            <p:ph type="subTitle" idx="1"/>
          </p:nvPr>
        </p:nvSpPr>
        <p:spPr/>
        <p:txBody>
          <a:bodyPr/>
          <a:lstStyle/>
          <a:p>
            <a:endParaRPr lang="en-US"/>
          </a:p>
        </p:txBody>
      </p:sp>
      <p:sp>
        <p:nvSpPr>
          <p:cNvPr id="8" name="Slide Number Placeholder 7"/>
          <p:cNvSpPr>
            <a:spLocks noGrp="1"/>
          </p:cNvSpPr>
          <p:nvPr>
            <p:ph type="sldNum" sz="quarter" idx="12"/>
          </p:nvPr>
        </p:nvSpPr>
        <p:spPr/>
        <p:txBody>
          <a:bodyPr/>
          <a:lstStyle/>
          <a:p>
            <a:fld id="{D99624C5-FDF6-4954-B8C3-64918F306FAA}"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marL="342900" indent="-342900">
              <a:buFont typeface="Arial" panose="020B0604020202020204" pitchFamily="34" charset="0"/>
              <a:buChar char="•"/>
            </a:pPr>
            <a:r>
              <a:rPr lang="en-US" dirty="0">
                <a:latin typeface="+mn-lt"/>
              </a:rPr>
              <a:t>Owned by cloud services or hosting provider.</a:t>
            </a:r>
          </a:p>
          <a:p>
            <a:endParaRPr lang="en-US" sz="900" dirty="0">
              <a:latin typeface="+mn-lt"/>
            </a:endParaRPr>
          </a:p>
          <a:p>
            <a:pPr marL="342900" indent="-342900">
              <a:buFont typeface="Arial" panose="020B0604020202020204" pitchFamily="34" charset="0"/>
              <a:buChar char="•"/>
            </a:pPr>
            <a:r>
              <a:rPr lang="en-US" dirty="0">
                <a:latin typeface="+mn-lt"/>
              </a:rPr>
              <a:t>Provides resources and services to multiple organizations and users.</a:t>
            </a:r>
          </a:p>
          <a:p>
            <a:endParaRPr lang="en-US" sz="1000" dirty="0">
              <a:latin typeface="+mn-lt"/>
            </a:endParaRPr>
          </a:p>
          <a:p>
            <a:pPr marL="342900" indent="-342900">
              <a:buFont typeface="Arial" panose="020B0604020202020204" pitchFamily="34" charset="0"/>
              <a:buChar char="•"/>
            </a:pPr>
            <a:r>
              <a:rPr lang="en-US" dirty="0">
                <a:latin typeface="+mn-lt"/>
              </a:rPr>
              <a:t>Accessed via secure network connection (typically over the internet).</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p:txBody>
          <a:bodyPr vert="horz" wrap="square" lIns="0" tIns="91440" rIns="146304" bIns="91440" rtlCol="0" anchor="t">
            <a:spAutoFit/>
          </a:bodyPr>
          <a:lstStyle/>
          <a:p>
            <a:pPr algn="ctr"/>
            <a:r>
              <a:rPr lang="en-US" sz="1800" dirty="0"/>
              <a:t>Combines </a:t>
            </a:r>
            <a:r>
              <a:rPr lang="en-US" sz="1800" b="1" dirty="0"/>
              <a:t>Public</a:t>
            </a:r>
            <a:r>
              <a:rPr lang="en-US" sz="1800" dirty="0"/>
              <a:t> and </a:t>
            </a:r>
            <a:r>
              <a:rPr lang="en-US" sz="1800" b="1" dirty="0"/>
              <a:t>Private</a:t>
            </a:r>
            <a:r>
              <a:rPr lang="en-US" sz="1800" dirty="0"/>
              <a:t> clouds to allow applications to run in the  </a:t>
            </a:r>
            <a:br>
              <a:rPr lang="en-US" sz="1800" dirty="0"/>
            </a:br>
            <a:r>
              <a:rPr lang="en-US" sz="1800" dirty="0"/>
              <a:t>most appropriate location.</a:t>
            </a:r>
          </a:p>
        </p:txBody>
      </p:sp>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388" y="1881563"/>
            <a:ext cx="7517223" cy="3984128"/>
          </a:xfrm>
          <a:prstGeom prst="rect">
            <a:avLst/>
          </a:prstGeom>
        </p:spPr>
      </p:pic>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pPr lvl="0"/>
            <a:r>
              <a:rPr lang="en-US"/>
              <a:t>Developing a cloud adoption strategy</a:t>
            </a:r>
          </a:p>
          <a:p>
            <a:pPr lvl="1"/>
            <a:r>
              <a:rPr lang="en-US"/>
              <a:t>Leaders must define workloads to migrate first, considering business goals.</a:t>
            </a:r>
          </a:p>
          <a:p>
            <a:pPr lvl="0"/>
            <a:r>
              <a:rPr lang="en-US"/>
              <a:t>Aligning cloud initiatives with business goals</a:t>
            </a:r>
          </a:p>
          <a:p>
            <a:pPr lvl="1"/>
            <a:r>
              <a:rPr lang="en-US"/>
              <a:t>Cloud adoption should directly support larger objectives such as cost optimization and enhanced customer experience.</a:t>
            </a:r>
          </a:p>
          <a:p>
            <a:pPr lvl="0"/>
            <a:r>
              <a:rPr lang="en-US"/>
              <a:t>Overcoming challenges</a:t>
            </a:r>
          </a:p>
          <a:p>
            <a:pPr lvl="1"/>
            <a:r>
              <a:rPr lang="en-US"/>
              <a:t>Common challenges include security concerns and organizational resistance, which can be addressed through training and transparent communication.</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12</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959541977"/>
              </p:ext>
            </p:extLst>
          </p:nvPr>
        </p:nvGraphicFramePr>
        <p:xfrm>
          <a:off x="1832177" y="731835"/>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a:p>
            <a:endParaRPr lang="en-US" dirty="0"/>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type="body" sz="half" idx="1"/>
          </p:nvPr>
        </p:nvSpPr>
        <p:spPr>
          <a:xfrm>
            <a:off x="665671" y="1689040"/>
            <a:ext cx="10501222" cy="4351338"/>
          </a:xfrm>
        </p:spPr>
        <p:txBody>
          <a:bodyPr vert="horz" lIns="91440" tIns="45720" rIns="91440" bIns="45720" rtlCol="0" anchor="t">
            <a:normAutofit/>
          </a:bodyPr>
          <a:lstStyle/>
          <a:p>
            <a:r>
              <a:rPr lang="en-US" dirty="0"/>
              <a:t>1. Scalability: AVD provides the ability to scale up or down the number of virtual desktops and applications based on demand.</a:t>
            </a:r>
          </a:p>
          <a:p>
            <a:endParaRPr lang="en-US" dirty="0"/>
          </a:p>
          <a:p>
            <a:r>
              <a:rPr lang="en-US" dirty="0"/>
              <a:t>2. Security: AVD offers built-in security features like role-based access control (RBAC), Azure Active Directory integration, and network isolation.</a:t>
            </a:r>
          </a:p>
          <a:p>
            <a:endParaRPr lang="en-US" dirty="0"/>
          </a:p>
          <a:p>
            <a:r>
              <a:rPr lang="en-US" dirty="0"/>
              <a:t>3. Accessibility: Users can access AVD from various devices, including Windows, Mac, iOS, and Android.</a:t>
            </a:r>
          </a:p>
          <a:p>
            <a:endParaRPr lang="en-US" dirty="0"/>
          </a:p>
          <a:p>
            <a:r>
              <a:rPr lang="en-US" dirty="0"/>
              <a:t>4. Cost-Efficiency: AVD helps reduce infrastructure costs by leveraging Azure's pay-as-you-go pricing model.</a:t>
            </a:r>
          </a:p>
        </p:txBody>
      </p:sp>
    </p:spTree>
    <p:extLst>
      <p:ext uri="{BB962C8B-B14F-4D97-AF65-F5344CB8AC3E}">
        <p14:creationId xmlns:p14="http://schemas.microsoft.com/office/powerpoint/2010/main" val="2325635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type="body" sz="half" idx="1"/>
          </p:nvPr>
        </p:nvSpPr>
        <p:spPr>
          <a:xfrm>
            <a:off x="838200" y="1825625"/>
            <a:ext cx="7299960" cy="4351338"/>
          </a:xfrm>
        </p:spPr>
        <p:txBody>
          <a:bodyPr/>
          <a:lstStyle/>
          <a:p>
            <a:pPr marL="0" indent="0">
              <a:buNone/>
            </a:pPr>
            <a:r>
              <a:rPr lang="en-US" dirty="0"/>
              <a:t>Azure Virtual Desktop (AVD) is a comprehensive desktop and app virtualization service provided by Microsoft Azure. It allows users to securely access their virtualized Windows desktops and applications from anywhere, using any device.</a:t>
            </a:r>
          </a:p>
        </p:txBody>
      </p:sp>
    </p:spTree>
    <p:extLst>
      <p:ext uri="{BB962C8B-B14F-4D97-AF65-F5344CB8AC3E}">
        <p14:creationId xmlns:p14="http://schemas.microsoft.com/office/powerpoint/2010/main" val="2305663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46" y="1235855"/>
            <a:ext cx="6356122" cy="5104676"/>
          </a:xfrm>
          <a:prstGeom prst="rect">
            <a:avLst/>
          </a:prstGeom>
          <a:noFill/>
          <a:extLst>
            <a:ext uri="{909E8E84-426E-40DD-AFC4-6F175D3DCCD1}">
              <a14:hiddenFill xmlns:a14="http://schemas.microsoft.com/office/drawing/2010/main">
                <a:solidFill>
                  <a:srgbClr val="FFFFFF"/>
                </a:solidFill>
              </a14:hiddenFill>
            </a:ext>
          </a:extLst>
        </p:spPr>
      </p:pic>
      <p:pic>
        <p:nvPicPr>
          <p:cNvPr id="1217" name="Picture 19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4760" y="2607262"/>
            <a:ext cx="439554" cy="22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Straight Connector 136"/>
          <p:cNvCxnSpPr/>
          <p:nvPr/>
        </p:nvCxnSpPr>
        <p:spPr>
          <a:xfrm>
            <a:off x="258307" y="2688531"/>
            <a:ext cx="4748373" cy="299676"/>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386228" y="2170292"/>
            <a:ext cx="1602266" cy="3815440"/>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8888375" y="2093069"/>
            <a:ext cx="1602266" cy="3815440"/>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360382" y="2018854"/>
            <a:ext cx="1602266" cy="3815440"/>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5983476" y="1952100"/>
            <a:ext cx="1602266" cy="3815440"/>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0" name="Text Placeholder 179">
            <a:extLst>
              <a:ext uri="{FF2B5EF4-FFF2-40B4-BE49-F238E27FC236}">
                <a16:creationId xmlns:a16="http://schemas.microsoft.com/office/drawing/2014/main" id="{3400A0B3-5E0F-F1B4-14CB-BC5233C57E91}"/>
              </a:ext>
            </a:extLst>
          </p:cNvPr>
          <p:cNvSpPr>
            <a:spLocks noGrp="1"/>
          </p:cNvSpPr>
          <p:nvPr>
            <p:ph type="body" sz="quarter" idx="10"/>
          </p:nvPr>
        </p:nvSpPr>
        <p:spPr>
          <a:xfrm>
            <a:off x="724343" y="1885011"/>
            <a:ext cx="11339774" cy="353020"/>
          </a:xfrm>
        </p:spPr>
        <p:txBody>
          <a:bodyPr/>
          <a:lstStyle/>
          <a:p>
            <a:pPr marL="0" indent="0" algn="ctr">
              <a:buNone/>
            </a:pPr>
            <a:r>
              <a:rPr lang="en-US" dirty="0"/>
              <a:t>How many fish tanks do you want to pay to maintain?</a:t>
            </a:r>
          </a:p>
        </p:txBody>
      </p:sp>
      <p:sp>
        <p:nvSpPr>
          <p:cNvPr id="2" name="Title 1"/>
          <p:cNvSpPr>
            <a:spLocks noGrp="1"/>
          </p:cNvSpPr>
          <p:nvPr>
            <p:ph type="title"/>
          </p:nvPr>
        </p:nvSpPr>
        <p:spPr/>
        <p:txBody>
          <a:bodyPr/>
          <a:lstStyle/>
          <a:p>
            <a:r>
              <a:rPr lang="en-US" dirty="0"/>
              <a:t>The Value of Multisession :</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12"/>
          </p:nvPr>
        </p:nvSpPr>
        <p:spPr>
          <a:xfrm>
            <a:off x="396255" y="1164782"/>
            <a:ext cx="11339774" cy="353020"/>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322014" y="5611430"/>
            <a:ext cx="10979081" cy="1018318"/>
          </a:xfrm>
          <a:prstGeom prst="rect">
            <a:avLst/>
          </a:prstGeom>
          <a:noFill/>
        </p:spPr>
        <p:txBody>
          <a:bodyPr wrap="non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3896249334"/>
                  </p:ext>
                </p:extLst>
              </p:nvPr>
            </p:nvGraphicFramePr>
            <p:xfrm>
              <a:off x="-8572" y="1992712"/>
              <a:ext cx="6149110" cy="3618718"/>
            </p:xfrm>
            <a:graphic>
              <a:graphicData uri="http://schemas.microsoft.com/office/drawing/2017/model3d">
                <am3d:model3d r:embed="rId5">
                  <am3d:spPr>
                    <a:xfrm>
                      <a:off x="0" y="0"/>
                      <a:ext cx="6149110" cy="3618718"/>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392381" ay="-1024935" az="-115718"/>
                    <am3d:postTrans dx="0" dy="0" dz="0"/>
                  </am3d:trans>
                  <am3d:raster rName="Office3DRenderer" rVer="16.0.8326">
                    <am3d:blip r:embed="rId6"/>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6749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6"/>
              <a:stretch>
                <a:fillRect/>
              </a:stretch>
            </p:blipFill>
            <p:spPr>
              <a:xfrm>
                <a:off x="-8572" y="1992712"/>
                <a:ext cx="6149110" cy="361871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1892932079"/>
                  </p:ext>
                </p:extLst>
              </p:nvPr>
            </p:nvGraphicFramePr>
            <p:xfrm>
              <a:off x="6348062" y="3805674"/>
              <a:ext cx="840259" cy="532389"/>
            </p:xfrm>
            <a:graphic>
              <a:graphicData uri="http://schemas.microsoft.com/office/drawing/2017/model3d">
                <am3d:model3d r:embed="rId7">
                  <am3d:spPr>
                    <a:xfrm>
                      <a:off x="0" y="0"/>
                      <a:ext cx="840259" cy="532389"/>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647010" ay="4060874" az="599553"/>
                    <am3d:postTrans dx="0" dy="0" dz="0"/>
                  </am3d:trans>
                  <am3d:raster rName="Office3DRenderer" rVer="16.0.8326">
                    <am3d:blip r:embed="rId8"/>
                  </am3d:raster>
                  <am3d:objViewport viewportSz="9928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348062" y="3805674"/>
                <a:ext cx="840259" cy="5323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1214894829"/>
                  </p:ext>
                </p:extLst>
              </p:nvPr>
            </p:nvGraphicFramePr>
            <p:xfrm>
              <a:off x="7593914" y="3894609"/>
              <a:ext cx="1063024" cy="520889"/>
            </p:xfrm>
            <a:graphic>
              <a:graphicData uri="http://schemas.microsoft.com/office/drawing/2017/model3d">
                <am3d:model3d r:embed="rId9">
                  <am3d:spPr>
                    <a:xfrm>
                      <a:off x="0" y="0"/>
                      <a:ext cx="1063024" cy="520889"/>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3651290" ay="4198681" az="3558658"/>
                    <am3d:postTrans dx="0" dy="0" dz="0"/>
                  </am3d:trans>
                  <am3d:raster rName="Office3DRenderer" rVer="16.0.8326">
                    <am3d:blip r:embed="rId10"/>
                  </am3d:raster>
                  <am3d:objViewport viewportSz="11080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593914" y="3894609"/>
                <a:ext cx="1063024" cy="5208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1800742343"/>
                  </p:ext>
                </p:extLst>
              </p:nvPr>
            </p:nvGraphicFramePr>
            <p:xfrm>
              <a:off x="9334430" y="3919709"/>
              <a:ext cx="642643" cy="594595"/>
            </p:xfrm>
            <a:graphic>
              <a:graphicData uri="http://schemas.microsoft.com/office/drawing/2017/model3d">
                <am3d:model3d r:embed="rId11">
                  <am3d:spPr>
                    <a:xfrm>
                      <a:off x="0" y="0"/>
                      <a:ext cx="642643" cy="594595"/>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2401733" ay="2476804" az="1739593"/>
                    <am3d:postTrans dx="0" dy="0" dz="0"/>
                  </am3d:trans>
                  <am3d:raster rName="Office3DRenderer" rVer="16.0.8326">
                    <am3d:blip r:embed="rId12"/>
                  </am3d:raster>
                  <am3d:objViewport viewportSz="9549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334430" y="3919709"/>
                <a:ext cx="642643" cy="5945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627758273"/>
                  </p:ext>
                </p:extLst>
              </p:nvPr>
            </p:nvGraphicFramePr>
            <p:xfrm>
              <a:off x="10492426" y="3792442"/>
              <a:ext cx="1066069" cy="923926"/>
            </p:xfrm>
            <a:graphic>
              <a:graphicData uri="http://schemas.microsoft.com/office/drawing/2017/model3d">
                <am3d:model3d r:embed="rId13">
                  <am3d:spPr>
                    <a:xfrm>
                      <a:off x="0" y="0"/>
                      <a:ext cx="1066069" cy="923926"/>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518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a:off x="10492426" y="3792442"/>
                <a:ext cx="1066069" cy="923926"/>
              </a:xfrm>
              <a:prstGeom prst="rect">
                <a:avLst/>
              </a:prstGeom>
            </p:spPr>
          </p:pic>
        </mc:Fallback>
      </mc:AlternateContent>
    </p:spTree>
    <p:extLst>
      <p:ext uri="{BB962C8B-B14F-4D97-AF65-F5344CB8AC3E}">
        <p14:creationId xmlns:p14="http://schemas.microsoft.com/office/powerpoint/2010/main" val="742662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par>
                          <p:cTn id="7" fill="hold">
                            <p:stCondLst>
                              <p:cond delay="40967"/>
                            </p:stCondLst>
                            <p:childTnLst>
                              <p:par>
                                <p:cTn id="8" presetID="10" presetClass="entr" presetSubtype="0" fill="hold" nodeType="after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childTnLst>
                          </p:cTn>
                        </p:par>
                        <p:par>
                          <p:cTn id="11" fill="hold">
                            <p:stCondLst>
                              <p:cond delay="41467"/>
                            </p:stCondLst>
                            <p:childTnLst>
                              <p:par>
                                <p:cTn id="12" presetID="10" presetClass="entr" presetSubtype="0" fill="hold" nodeType="after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500"/>
                                        <p:tgtEl>
                                          <p:spTgt spid="177"/>
                                        </p:tgtEl>
                                      </p:cBhvr>
                                    </p:animEffect>
                                  </p:childTnLst>
                                </p:cTn>
                              </p:par>
                            </p:childTnLst>
                          </p:cTn>
                        </p:par>
                        <p:par>
                          <p:cTn id="15" fill="hold">
                            <p:stCondLst>
                              <p:cond delay="41967"/>
                            </p:stCondLst>
                            <p:childTnLst>
                              <p:par>
                                <p:cTn id="16" presetID="10" presetClass="entr" presetSubtype="0" fill="hold"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par>
                          <p:cTn id="19" fill="hold">
                            <p:stCondLst>
                              <p:cond delay="42467"/>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par>
                          <p:cTn id="23" fill="hold">
                            <p:stCondLst>
                              <p:cond delay="42967"/>
                            </p:stCondLst>
                            <p:childTnLst>
                              <p:par>
                                <p:cTn id="24" presetID="10" presetClass="entr" presetSubtype="0" fill="hold" grpId="0" nodeType="after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p:txBody>
          <a:bodyPr/>
          <a:lstStyle/>
          <a:p>
            <a:r>
              <a:rPr lang="en-US"/>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type="body" sz="half" idx="1"/>
          </p:nvPr>
        </p:nvSpPr>
        <p:spPr/>
        <p:txBody>
          <a:bodyPr>
            <a:normAutofit/>
          </a:bodyPr>
          <a:lstStyle/>
          <a:p>
            <a:r>
              <a:rPr lang="en-US" dirty="0"/>
              <a:t>1. Remote Work: AVD enables organizations to provide remote access to desktops and applications, facilitating remote work scenarios.</a:t>
            </a:r>
          </a:p>
          <a:p>
            <a:r>
              <a:rPr lang="en-US" dirty="0"/>
              <a:t>2. App Compatibility: AVD helps with running legacy or specialized applications that require a Windows environment.</a:t>
            </a:r>
          </a:p>
          <a:p>
            <a:r>
              <a:rPr lang="en-US" dirty="0"/>
              <a:t>3. Scaling Seasonal Workloads: AVD allows scaling up or down desktops and applications to meet seasonal demand, such as during holiday sales.</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172200" y="2490456"/>
            <a:ext cx="5371868" cy="3021676"/>
          </a:xfrm>
          <a:prstGeom prst="rect">
            <a:avLst/>
          </a:prstGeom>
        </p:spPr>
      </p:pic>
    </p:spTree>
    <p:extLst>
      <p:ext uri="{BB962C8B-B14F-4D97-AF65-F5344CB8AC3E}">
        <p14:creationId xmlns:p14="http://schemas.microsoft.com/office/powerpoint/2010/main" val="3006648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466722" y="587258"/>
            <a:ext cx="3201366" cy="3387017"/>
          </a:xfrm>
        </p:spPr>
        <p:txBody>
          <a:bodyPr anchor="b">
            <a:normAutofit/>
          </a:bodyPr>
          <a:lstStyle/>
          <a:p>
            <a:pPr algn="r"/>
            <a:r>
              <a:rPr lang="en-US" sz="3921">
                <a:solidFill>
                  <a:srgbClr val="FFFFFF"/>
                </a:solidFill>
              </a:rPr>
              <a:t>Prerequisites:  Infrastructure</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4809" y="159851"/>
            <a:ext cx="7590470" cy="6414418"/>
          </a:xfrm>
        </p:spPr>
        <p:txBody>
          <a:bodyPr anchor="ctr">
            <a:normAutofit fontScale="92500" lnSpcReduction="20000"/>
          </a:bodyPr>
          <a:lstStyle/>
          <a:p>
            <a:pPr marL="0" indent="0">
              <a:buNone/>
            </a:pPr>
            <a:r>
              <a:rPr lang="en-US" sz="2000" dirty="0"/>
              <a:t>Azure Virtual Desktop Minimum Requirements</a:t>
            </a:r>
            <a:br>
              <a:rPr lang="en-US" sz="2000" dirty="0"/>
            </a:br>
            <a:r>
              <a:rPr lang="en-US" sz="2000" i="1" dirty="0"/>
              <a:t>These components are on the critical path for deployment of AVD</a:t>
            </a:r>
          </a:p>
          <a:p>
            <a:pPr marL="280121" indent="-280121"/>
            <a:endParaRPr lang="en-US" sz="2000" dirty="0"/>
          </a:p>
          <a:p>
            <a:pPr marL="280121" indent="-280121"/>
            <a:r>
              <a:rPr lang="en-US" sz="2000" dirty="0"/>
              <a:t>Azure Subscription connection to Azure AD Tenant</a:t>
            </a:r>
          </a:p>
          <a:p>
            <a:pPr marL="280121" indent="-280121"/>
            <a:r>
              <a:rPr lang="en-US" sz="2000" dirty="0"/>
              <a:t>AD Domain with AD Connect Syncing users to Azure AD Tenant</a:t>
            </a:r>
          </a:p>
          <a:p>
            <a:pPr marL="737029" lvl="1" indent="-280121"/>
            <a:r>
              <a:rPr lang="en-US" sz="1600" dirty="0"/>
              <a:t>Access to an Azure AD Tenant GA account to deploy AVD</a:t>
            </a:r>
            <a:endParaRPr lang="en-US" sz="1600" dirty="0">
              <a:cs typeface="Calibri" panose="020F0502020204030204"/>
            </a:endParaRPr>
          </a:p>
          <a:p>
            <a:pPr marL="737029" lvl="1" indent="-280121"/>
            <a:r>
              <a:rPr lang="en-US" sz="1600" dirty="0"/>
              <a:t>Domain Admin or User with computer domain join rights</a:t>
            </a:r>
            <a:endParaRPr lang="en-US" sz="1600" dirty="0">
              <a:cs typeface="Calibri" panose="020F0502020204030204"/>
            </a:endParaRPr>
          </a:p>
          <a:p>
            <a:pPr marL="280121" indent="-280121"/>
            <a:r>
              <a:rPr lang="en-US" sz="2000" dirty="0"/>
              <a:t>VNET(s) set up and ready</a:t>
            </a:r>
          </a:p>
          <a:p>
            <a:pPr marL="280121" indent="-280121"/>
            <a:r>
              <a:rPr lang="en-US" sz="2000" dirty="0"/>
              <a:t>VPN or Express Route with Defined Routes </a:t>
            </a:r>
            <a:br>
              <a:rPr lang="en-US" sz="2000" dirty="0"/>
            </a:br>
            <a:r>
              <a:rPr lang="en-US" sz="2000" dirty="0"/>
              <a:t>(if needed - for access to on prem resources)</a:t>
            </a:r>
          </a:p>
          <a:p>
            <a:pPr marL="280121" indent="-280121"/>
            <a:r>
              <a:rPr lang="en-US" sz="2000" dirty="0"/>
              <a:t>Domain Controller Line of Sight (if seamless access to AD resources required)</a:t>
            </a:r>
          </a:p>
          <a:p>
            <a:pPr marL="737029" lvl="1" indent="-280121"/>
            <a:r>
              <a:rPr lang="en-US" sz="1600" dirty="0"/>
              <a:t>Locating a Domain Controller in Azure close to the customer’s AVD Hosts is a best practice</a:t>
            </a:r>
            <a:endParaRPr lang="en-US" sz="1600" dirty="0">
              <a:cs typeface="Calibri" panose="020F0502020204030204"/>
            </a:endParaRPr>
          </a:p>
          <a:p>
            <a:pPr marL="737029" lvl="1" indent="-280121"/>
            <a:r>
              <a:rPr lang="en-US" sz="1600" dirty="0"/>
              <a:t>An alternative is if you have ER or VPN, an on prem Datacenter would work (NOTE: This could introduce latency and slower logins)</a:t>
            </a:r>
            <a:endParaRPr lang="en-US" sz="2000" dirty="0">
              <a:cs typeface="Calibri" panose="020F0502020204030204"/>
            </a:endParaRPr>
          </a:p>
          <a:p>
            <a:pPr marL="280121" indent="-280121"/>
            <a:r>
              <a:rPr lang="en-US" sz="2000" dirty="0"/>
              <a:t>SMB File Share for user Profiles: </a:t>
            </a:r>
            <a:r>
              <a:rPr lang="en-US" sz="2000" dirty="0" err="1"/>
              <a:t>FSLogix</a:t>
            </a:r>
            <a:r>
              <a:rPr lang="en-US" sz="2000" dirty="0"/>
              <a:t> – S2D Cluster, Azure files, or ANF</a:t>
            </a:r>
          </a:p>
          <a:p>
            <a:pPr marL="280121" indent="-280121"/>
            <a:r>
              <a:rPr lang="en-US" sz="2000" dirty="0">
                <a:hlinkClick r:id="rId3"/>
              </a:rPr>
              <a:t>Licensing</a:t>
            </a:r>
            <a:r>
              <a:rPr lang="en-US" sz="2000" dirty="0"/>
              <a:t>: Check eligibility of Windows and M365 licenses for access to AVD</a:t>
            </a:r>
          </a:p>
          <a:p>
            <a:pPr marL="280121" indent="-280121"/>
            <a:r>
              <a:rPr lang="en-US" sz="2000" dirty="0">
                <a:hlinkClick r:id="rId4"/>
              </a:rPr>
              <a:t>MFA</a:t>
            </a:r>
            <a:r>
              <a:rPr lang="en-US" sz="2000" dirty="0"/>
              <a:t> or Conditional Access </a:t>
            </a:r>
            <a:br>
              <a:rPr lang="en-US" sz="2000" dirty="0"/>
            </a:br>
            <a:r>
              <a:rPr lang="en-US" sz="2000" dirty="0"/>
              <a:t>(Not a requirement for AVD but Highly recommended) </a:t>
            </a:r>
            <a:endParaRPr lang="en-US" sz="2000" dirty="0">
              <a:cs typeface="Calibri"/>
            </a:endParaRP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731" y="1417811"/>
            <a:ext cx="3912157" cy="4216696"/>
          </a:xfrm>
          <a:prstGeom prst="rect">
            <a:avLst/>
          </a:prstGeom>
        </p:spPr>
      </p:pic>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6"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191999" cy="6857514"/>
          </a:xfrm>
          <a:prstGeom prst="rect">
            <a:avLst/>
          </a:prstGeom>
        </p:spPr>
      </p:pic>
      <p:sp>
        <p:nvSpPr>
          <p:cNvPr id="3" name="Title 2">
            <a:extLst>
              <a:ext uri="{FF2B5EF4-FFF2-40B4-BE49-F238E27FC236}">
                <a16:creationId xmlns:a16="http://schemas.microsoft.com/office/drawing/2014/main" id="{524544A3-374B-49B5-965E-28B9E6C41B3B}"/>
              </a:ext>
            </a:extLst>
          </p:cNvPr>
          <p:cNvSpPr>
            <a:spLocks noGrp="1"/>
          </p:cNvSpPr>
          <p:nvPr>
            <p:ph type="title"/>
          </p:nvPr>
        </p:nvSpPr>
        <p:spPr/>
        <p:txBody>
          <a:bodyPr/>
          <a:lstStyle/>
          <a:p>
            <a:r>
              <a:rPr lang="en-US"/>
              <a:t>Supported OS</a:t>
            </a:r>
            <a:endParaRPr lang="en-IN"/>
          </a:p>
        </p:txBody>
      </p:sp>
      <p:sp>
        <p:nvSpPr>
          <p:cNvPr id="16" name="Freeform: Shape 15">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599A221-5706-4C6F-8482-391D78380643}"/>
              </a:ext>
            </a:extLst>
          </p:cNvPr>
          <p:cNvSpPr/>
          <p:nvPr/>
        </p:nvSpPr>
        <p:spPr bwMode="auto">
          <a:xfrm>
            <a:off x="2"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FB1E2C44-B206-49FE-BB87-9FC35C94BAAF}"/>
              </a:ext>
            </a:extLst>
          </p:cNvPr>
          <p:cNvSpPr/>
          <p:nvPr/>
        </p:nvSpPr>
        <p:spPr bwMode="auto">
          <a:xfrm>
            <a:off x="0" y="-175359"/>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9" name="Title 3">
            <a:extLst>
              <a:ext uri="{FF2B5EF4-FFF2-40B4-BE49-F238E27FC236}">
                <a16:creationId xmlns:a16="http://schemas.microsoft.com/office/drawing/2014/main" id="{A175A848-DB02-4E7A-BB3F-E4F82AD2BAD4}"/>
              </a:ext>
            </a:extLst>
          </p:cNvPr>
          <p:cNvSpPr txBox="1">
            <a:spLocks/>
          </p:cNvSpPr>
          <p:nvPr/>
        </p:nvSpPr>
        <p:spPr>
          <a:xfrm>
            <a:off x="5287351" y="116320"/>
            <a:ext cx="6259411" cy="757914"/>
          </a:xfrm>
          <a:prstGeom prst="rect">
            <a:avLst/>
          </a:prstGeom>
        </p:spPr>
        <p:txBody>
          <a:bodyPr vert="horz" wrap="square" lIns="0" tIns="161356"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dirty="0">
                <a:ln w="3175">
                  <a:noFill/>
                </a:ln>
                <a:solidFill>
                  <a:prstClr val="black"/>
                </a:solidFill>
                <a:effectLst/>
                <a:uLnTx/>
                <a:uFillTx/>
                <a:latin typeface="Aptos Display" panose="02110004020202020204"/>
                <a:ea typeface="+mn-ea"/>
                <a:cs typeface="Segoe UI" pitchFamily="34" charset="0"/>
              </a:rPr>
              <a:t>Supported</a:t>
            </a:r>
            <a:r>
              <a:rPr kumimoji="0" lang="en-US" sz="4800" b="0" i="0" u="none" strike="noStrike" kern="1200" cap="none" spc="-150" normalizeH="0" baseline="0" noProof="0" dirty="0">
                <a:ln w="3175">
                  <a:noFill/>
                </a:ln>
                <a:solidFill>
                  <a:srgbClr val="000000"/>
                </a:solidFill>
                <a:effectLst/>
                <a:uLnTx/>
                <a:uFillTx/>
                <a:latin typeface="Aptos Display" panose="02110004020202020204"/>
                <a:ea typeface="+mn-ea"/>
                <a:cs typeface="Segoe UI" pitchFamily="34" charset="0"/>
              </a:rPr>
              <a:t> </a:t>
            </a:r>
            <a:r>
              <a:rPr kumimoji="0" lang="en-US" sz="4800" b="0" i="0" u="none" strike="noStrike" kern="1200" cap="none" spc="-150" normalizeH="0" baseline="0" noProof="0" dirty="0">
                <a:ln w="3175">
                  <a:noFill/>
                </a:ln>
                <a:solidFill>
                  <a:prstClr val="black"/>
                </a:solidFill>
                <a:effectLst/>
                <a:uLnTx/>
                <a:uFillTx/>
                <a:latin typeface="Aptos Display" panose="02110004020202020204"/>
                <a:ea typeface="+mn-ea"/>
                <a:cs typeface="Segoe UI" pitchFamily="34" charset="0"/>
              </a:rPr>
              <a:t>OS</a:t>
            </a:r>
          </a:p>
        </p:txBody>
      </p:sp>
      <p:sp>
        <p:nvSpPr>
          <p:cNvPr id="20" name="Text Placeholder 3">
            <a:extLst>
              <a:ext uri="{FF2B5EF4-FFF2-40B4-BE49-F238E27FC236}">
                <a16:creationId xmlns:a16="http://schemas.microsoft.com/office/drawing/2014/main" id="{A11A7783-4DA3-4627-9F0C-AB79F678E3C1}"/>
              </a:ext>
            </a:extLst>
          </p:cNvPr>
          <p:cNvSpPr txBox="1">
            <a:spLocks/>
          </p:cNvSpPr>
          <p:nvPr/>
        </p:nvSpPr>
        <p:spPr>
          <a:xfrm>
            <a:off x="940158" y="1417379"/>
            <a:ext cx="5669575" cy="3333136"/>
          </a:xfrm>
          <a:prstGeom prst="rect">
            <a:avLst/>
          </a:prstGeom>
        </p:spPr>
        <p:txBody>
          <a:bodyPr lIns="0" tIns="0" rIns="0" bIns="0" anchor="t"/>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1" i="0" u="none" strike="noStrike" kern="1200" cap="none" spc="-10" normalizeH="0" baseline="0" noProof="0" dirty="0">
                <a:ln>
                  <a:noFill/>
                </a:ln>
                <a:solidFill>
                  <a:prstClr val="black"/>
                </a:solidFill>
                <a:effectLst/>
                <a:uLnTx/>
                <a:uFillTx/>
                <a:latin typeface="Aptos" panose="02110004020202020204"/>
                <a:ea typeface="+mn-ea"/>
                <a:cs typeface="+mn-cs"/>
              </a:rPr>
              <a:t>Windows 11 Enterprise Multi-session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1" i="0" u="none" strike="noStrike" kern="1200" cap="none" spc="-10" normalizeH="0" baseline="0" noProof="0" dirty="0">
                <a:ln>
                  <a:noFill/>
                </a:ln>
                <a:solidFill>
                  <a:prstClr val="black"/>
                </a:solidFill>
                <a:effectLst/>
                <a:uLnTx/>
                <a:uFillTx/>
                <a:latin typeface="Aptos" panose="02110004020202020204"/>
                <a:ea typeface="+mn-ea"/>
                <a:cs typeface="+mn-cs"/>
              </a:rPr>
              <a:t>Windows 10 Enterprise Multi-session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rPr>
              <a:t>Windows 11 Enterprise Single-Session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rPr>
              <a:t>Windows 10 Enterprise Single-Session</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rPr>
              <a:t>Windows Server 2019</a:t>
            </a:r>
          </a:p>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lang="en-US" sz="1765" spc="-10" dirty="0">
                <a:solidFill>
                  <a:prstClr val="black"/>
                </a:solidFill>
                <a:latin typeface="Aptos" panose="02110004020202020204"/>
              </a:rPr>
              <a:t>Windows Server 2022</a:t>
            </a:r>
            <a:endParaRPr kumimoji="0" lang="en-US" sz="1765" b="0" i="0" u="none" strike="noStrike" kern="1200" cap="none" spc="-10" normalizeH="0" baseline="0" noProof="0" dirty="0">
              <a:ln>
                <a:noFill/>
              </a:ln>
              <a:solidFill>
                <a:prstClr val="black"/>
              </a:solidFill>
              <a:effectLst/>
              <a:uLnTx/>
              <a:uFillTx/>
              <a:latin typeface="Aptos" panose="02110004020202020204"/>
              <a:ea typeface="+mn-ea"/>
              <a:cs typeface="+mn-cs"/>
            </a:endParaRPr>
          </a:p>
        </p:txBody>
      </p:sp>
      <p:sp>
        <p:nvSpPr>
          <p:cNvPr id="23" name="Text Placeholder 3">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Tree>
    <p:extLst>
      <p:ext uri="{BB962C8B-B14F-4D97-AF65-F5344CB8AC3E}">
        <p14:creationId xmlns:p14="http://schemas.microsoft.com/office/powerpoint/2010/main" val="4262090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a:p>
            <a:pPr lvl="0"/>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F333-1540-621C-962C-DB9E3EF46C2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Predictive Analytics</a:t>
            </a: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00752F92-4D74-48D1-9A0F-F504ECEAFD93}"/>
              </a:ext>
            </a:extLst>
          </p:cNvPr>
          <p:cNvPicPr>
            <a:picLocks noGrp="1" noChangeAspect="1"/>
          </p:cNvPicPr>
          <p:nvPr>
            <p:ph sz="half" idx="1"/>
          </p:nvPr>
        </p:nvPicPr>
        <p:blipFill>
          <a:blip r:embed="rId3"/>
          <a:stretch>
            <a:fillRect/>
          </a:stretch>
        </p:blipFill>
        <p:spPr>
          <a:xfrm>
            <a:off x="609600" y="2294020"/>
            <a:ext cx="5608083" cy="2957387"/>
          </a:xfrm>
        </p:spPr>
      </p:pic>
      <p:sp>
        <p:nvSpPr>
          <p:cNvPr id="4" name="Content Placeholder 3">
            <a:extLst>
              <a:ext uri="{FF2B5EF4-FFF2-40B4-BE49-F238E27FC236}">
                <a16:creationId xmlns:a16="http://schemas.microsoft.com/office/drawing/2014/main" id="{7DBA970D-2428-CEF9-FD33-953C5BE88F6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lnSpcReduction="10000"/>
          </a:bodyPr>
          <a:lstStyle/>
          <a:p>
            <a:r>
              <a:rPr lang="en-US"/>
              <a:t>Azure Machine Learning</a:t>
            </a:r>
          </a:p>
          <a:p>
            <a:pPr lvl="1"/>
            <a:r>
              <a:rPr lang="en-US"/>
              <a:t>Azure Machine Learning is a cloud-based service that enables you to build and deploy machine learning models at scale. It provides a range of tools and services for developing, testing, and deploying predictive models.</a:t>
            </a:r>
          </a:p>
          <a:p>
            <a:r>
              <a:rPr lang="en-US"/>
              <a:t>Predictive Models</a:t>
            </a:r>
          </a:p>
          <a:p>
            <a:pPr lvl="1"/>
            <a:r>
              <a:rPr lang="en-US"/>
              <a:t>Predictive models are machine learning models that can make accurate forecasts and predictions based on historical data. They can help businesses and organizations make informed decisions about the future.</a:t>
            </a:r>
          </a:p>
        </p:txBody>
      </p:sp>
    </p:spTree>
    <p:extLst>
      <p:ext uri="{BB962C8B-B14F-4D97-AF65-F5344CB8AC3E}">
        <p14:creationId xmlns:p14="http://schemas.microsoft.com/office/powerpoint/2010/main" val="133004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07FA-39F1-C0EB-E40E-0450D9B8DEC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Artificial Intelligence and Machine Learning</a:t>
            </a:r>
          </a:p>
        </p:txBody>
      </p:sp>
      <p:pic>
        <p:nvPicPr>
          <p:cNvPr id="5" name="Content Placeholder 4" descr="Angle view of circuit shaped like a brain">
            <a:extLst>
              <a:ext uri="{FF2B5EF4-FFF2-40B4-BE49-F238E27FC236}">
                <a16:creationId xmlns:a16="http://schemas.microsoft.com/office/drawing/2014/main" id="{06BBD4D3-40DA-487F-BD2E-8536DC9CD966}"/>
              </a:ext>
            </a:extLst>
          </p:cNvPr>
          <p:cNvPicPr>
            <a:picLocks noGrp="1" noChangeAspect="1"/>
          </p:cNvPicPr>
          <p:nvPr>
            <p:ph sz="half" idx="1"/>
          </p:nvPr>
        </p:nvPicPr>
        <p:blipFill>
          <a:blip r:embed="rId3"/>
          <a:stretch>
            <a:fillRect/>
          </a:stretch>
        </p:blipFill>
        <p:spPr>
          <a:xfrm>
            <a:off x="826584" y="2021420"/>
            <a:ext cx="5206752" cy="3625403"/>
          </a:xfrm>
        </p:spPr>
      </p:pic>
      <p:sp>
        <p:nvSpPr>
          <p:cNvPr id="4" name="Content Placeholder 3">
            <a:extLst>
              <a:ext uri="{FF2B5EF4-FFF2-40B4-BE49-F238E27FC236}">
                <a16:creationId xmlns:a16="http://schemas.microsoft.com/office/drawing/2014/main" id="{7DDFB9BD-4BBE-AD67-4DB0-5AB8BE166D0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r>
              <a:rPr lang="en-US"/>
              <a:t>Azure Cognitive Services</a:t>
            </a:r>
          </a:p>
          <a:p>
            <a:pPr lvl="1"/>
            <a:r>
              <a:rPr lang="en-US"/>
              <a:t>Azure Cognitive Services provide pre-built APIs for computer vision, natural language processing, and speech recognition, allowing you to easily add AI capabilities to your applications.</a:t>
            </a:r>
          </a:p>
          <a:p>
            <a:r>
              <a:rPr lang="en-US"/>
              <a:t>Azure Machine Learning</a:t>
            </a:r>
          </a:p>
          <a:p>
            <a:pPr lvl="1"/>
            <a:r>
              <a:rPr lang="en-US"/>
              <a:t>Azure Machine Learning is a cloud-based platform that lets you easily build, deploy, and manage machine learning models at scale.</a:t>
            </a:r>
          </a:p>
        </p:txBody>
      </p:sp>
    </p:spTree>
    <p:extLst>
      <p:ext uri="{BB962C8B-B14F-4D97-AF65-F5344CB8AC3E}">
        <p14:creationId xmlns:p14="http://schemas.microsoft.com/office/powerpoint/2010/main" val="82956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a:p>
            <a:pPr lvl="0"/>
            <a:endParaRPr lang="en-US" alt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Services Offered by Azure</a:t>
            </a:r>
          </a:p>
        </p:txBody>
      </p:sp>
      <p:sp>
        <p:nvSpPr>
          <p:cNvPr id="3" name="Content Placeholder 2"/>
          <p:cNvSpPr>
            <a:spLocks noGrp="1"/>
          </p:cNvSpPr>
          <p:nvPr>
            <p:ph idx="1"/>
          </p:nvPr>
        </p:nvSpPr>
        <p:spPr/>
        <p:txBody>
          <a:bodyPr/>
          <a:lstStyle/>
          <a:p>
            <a:pPr lvl="0"/>
            <a:r>
              <a:t>Compute</a:t>
            </a:r>
          </a:p>
          <a:p>
            <a:pPr lvl="1"/>
            <a:r>
              <a:t>Virtual Machines, App Services.</a:t>
            </a:r>
          </a:p>
          <a:p>
            <a:pPr lvl="0"/>
            <a:r>
              <a:t>Storage</a:t>
            </a:r>
          </a:p>
          <a:p>
            <a:pPr lvl="1"/>
            <a:r>
              <a:t>Blob storage, SQL databases.</a:t>
            </a:r>
          </a:p>
          <a:p>
            <a:pPr lvl="0"/>
            <a:r>
              <a:t>Networking</a:t>
            </a:r>
          </a:p>
          <a:p>
            <a:pPr lvl="1"/>
            <a:r>
              <a:t>Virtual networks, load balancers, and VPN gateways.</a:t>
            </a:r>
          </a:p>
          <a:p>
            <a:pPr lvl="0"/>
            <a:r>
              <a:t>AI and Machine Learning</a:t>
            </a:r>
          </a:p>
          <a:p>
            <a:pPr lvl="1"/>
            <a:r>
              <a:t>Azure Cognitive Services, Azure Machine Learning, and AutoML.</a:t>
            </a:r>
          </a:p>
          <a:p>
            <a:pPr lvl="0"/>
            <a:r>
              <a:t>Hybrid Cloud and Edge Solutions</a:t>
            </a:r>
          </a:p>
          <a:p>
            <a:pPr lvl="1"/>
            <a:r>
              <a:t>Azure Stack, Azure Arc.</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a:p>
            <a:endParaRPr lang="en-US" dirty="0"/>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p:txBody>
          <a:bodyPr/>
          <a:lstStyle/>
          <a:p>
            <a:r>
              <a:rPr lang="en-US" sz="2000" b="1" dirty="0"/>
              <a:t>R. Antoine Victor</a:t>
            </a:r>
          </a:p>
          <a:p>
            <a:endParaRPr lang="en-US" b="1" dirty="0"/>
          </a:p>
          <a:p>
            <a:r>
              <a:rPr lang="en-US" b="1" dirty="0"/>
              <a:t>Over 20 Years in IT</a:t>
            </a:r>
          </a:p>
          <a:p>
            <a:pPr lvl="1"/>
            <a:r>
              <a:rPr lang="en-US" dirty="0"/>
              <a:t>Specialized in AI, Agile, CI/CD, DevOps, and Microsoft Technologies</a:t>
            </a:r>
          </a:p>
          <a:p>
            <a:r>
              <a:rPr lang="en-US" b="1" dirty="0"/>
              <a:t>ProDataMan Founder and Principal</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Tools: GPT, DALL·E, Codex</a:t>
            </a:r>
          </a:p>
        </p:txBody>
      </p:sp>
      <p:sp>
        <p:nvSpPr>
          <p:cNvPr id="3" name="Content Placeholder 2"/>
          <p:cNvSpPr>
            <a:spLocks noGrp="1"/>
          </p:cNvSpPr>
          <p:nvPr>
            <p:ph idx="1"/>
          </p:nvPr>
        </p:nvSpPr>
        <p:spPr/>
        <p:txBody>
          <a:bodyPr/>
          <a:lstStyle/>
          <a:p>
            <a:pPr lvl="0"/>
            <a:r>
              <a:t>GPT (Generative Pretrained Transformer)</a:t>
            </a:r>
          </a:p>
          <a:p>
            <a:pPr lvl="1"/>
            <a:r>
              <a:t>Creates human-like text based on input prompts, useful for chatbots, content generation, and summarization.</a:t>
            </a:r>
          </a:p>
          <a:p>
            <a:pPr lvl="0"/>
            <a:r>
              <a:t>DALL·E</a:t>
            </a:r>
          </a:p>
          <a:p>
            <a:pPr lvl="1"/>
            <a:r>
              <a:t>Generates images from textual descriptions, allowing for the creation of unique visuals based on user inputs.</a:t>
            </a:r>
          </a:p>
          <a:p>
            <a:pPr lvl="0"/>
            <a:r>
              <a:t>Codex</a:t>
            </a:r>
          </a:p>
          <a:p>
            <a:pPr lvl="1"/>
            <a:r>
              <a:t>Converts natural language into computer code, helping developers quickly write or improve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The Impact of Generative AI on Industries</a:t>
            </a:r>
          </a:p>
        </p:txBody>
      </p:sp>
      <p:sp>
        <p:nvSpPr>
          <p:cNvPr id="3" name="Content Placeholder 2"/>
          <p:cNvSpPr>
            <a:spLocks noGrp="1"/>
          </p:cNvSpPr>
          <p:nvPr>
            <p:ph idx="1"/>
          </p:nvPr>
        </p:nvSpPr>
        <p:spPr/>
        <p:txBody>
          <a:bodyPr/>
          <a:lstStyle/>
          <a:p>
            <a:pPr lvl="0"/>
            <a:r>
              <a:t>Media and entertainment</a:t>
            </a:r>
          </a:p>
          <a:p>
            <a:pPr lvl="1"/>
            <a:r>
              <a:t>Generative AI automates content creation, from writing articles to generating video scripts.</a:t>
            </a:r>
          </a:p>
          <a:p>
            <a:pPr lvl="0"/>
            <a:r>
              <a:t>Retail and e-commerce</a:t>
            </a:r>
          </a:p>
          <a:p>
            <a:pPr lvl="1"/>
            <a:r>
              <a:t>AI-driven product recommendations, personalized marketing, and design automation for retail brands.</a:t>
            </a:r>
          </a:p>
          <a:p>
            <a:pPr lvl="0"/>
            <a:r>
              <a:t>Healthcare</a:t>
            </a:r>
          </a:p>
          <a:p>
            <a:pPr lvl="1"/>
            <a:r>
              <a:t>Assists in medical imaging, research, and the development of AI-driven diagnostic tools.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pPr lvl="0"/>
            <a:r>
              <a:t>Generative AI Applications in Business</a:t>
            </a:r>
          </a:p>
          <a:p>
            <a:pPr lvl="0"/>
            <a:r>
              <a:t>Generative AI in Product Design</a:t>
            </a:r>
          </a:p>
          <a:p>
            <a:pPr lvl="0"/>
            <a:r>
              <a:t>Generative AI in Marketing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a:t>
            </a:r>
            <a:r>
              <a:rPr kumimoji="0" lang="en-US" sz="1600" b="0" i="0" u="none" strike="noStrike" kern="1200" cap="none" spc="0" normalizeH="0" baseline="0" noProof="0" dirty="0" err="1">
                <a:ln>
                  <a:noFill/>
                </a:ln>
                <a:solidFill>
                  <a:srgbClr val="000000"/>
                </a:solidFill>
                <a:effectLst/>
                <a:uLnTx/>
                <a:uFillTx/>
                <a:latin typeface="Segoe UI Semibold"/>
                <a:ea typeface="+mn-ea"/>
                <a:cs typeface="Segoe UI Semibold" panose="020B0702040204020203" pitchFamily="34" charset="0"/>
              </a:rPr>
              <a:t>elight</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 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Applications in Business</a:t>
            </a:r>
          </a:p>
        </p:txBody>
      </p:sp>
      <p:sp>
        <p:nvSpPr>
          <p:cNvPr id="3" name="Content Placeholder 2"/>
          <p:cNvSpPr>
            <a:spLocks noGrp="1"/>
          </p:cNvSpPr>
          <p:nvPr>
            <p:ph idx="1"/>
          </p:nvPr>
        </p:nvSpPr>
        <p:spPr/>
        <p:txBody>
          <a:bodyPr/>
          <a:lstStyle/>
          <a:p>
            <a:pPr lvl="0"/>
            <a:r>
              <a:t>Real-world examples of AI in action</a:t>
            </a:r>
          </a:p>
          <a:p>
            <a:pPr lvl="1"/>
            <a:r>
              <a:t>AI is used in industries like manufacturing, retail, and customer service to streamline operations and enhance customer experiences.</a:t>
            </a:r>
          </a:p>
          <a:p>
            <a:pPr lvl="0"/>
            <a:r>
              <a:t>AI-driven product design, marketing, and customer service</a:t>
            </a:r>
          </a:p>
          <a:p>
            <a:pPr lvl="1"/>
            <a:r>
              <a:t>AI tools can generate designs, automate marketing campaigns, and provide 24/7 customer service through chatbots.</a:t>
            </a:r>
          </a:p>
          <a:p>
            <a:pPr lvl="0"/>
            <a:r>
              <a:t>Reducing time-to-market with AI</a:t>
            </a:r>
          </a:p>
          <a:p>
            <a:pPr lvl="1"/>
            <a:r>
              <a:t>AI accelerates product development and business processes by automating tasks that previously required human intervention.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Product Design</a:t>
            </a:r>
          </a:p>
        </p:txBody>
      </p:sp>
      <p:sp>
        <p:nvSpPr>
          <p:cNvPr id="3" name="Content Placeholder 2"/>
          <p:cNvSpPr>
            <a:spLocks noGrp="1"/>
          </p:cNvSpPr>
          <p:nvPr>
            <p:ph idx="1"/>
          </p:nvPr>
        </p:nvSpPr>
        <p:spPr/>
        <p:txBody>
          <a:bodyPr/>
          <a:lstStyle/>
          <a:p>
            <a:pPr lvl="0"/>
            <a:r>
              <a:t>How AI is revolutionizing product design</a:t>
            </a:r>
          </a:p>
          <a:p>
            <a:pPr lvl="1"/>
            <a:r>
              <a:t>AI can explore countless design options rapidly, optimizing products based on specific parameters like cost or material strength.</a:t>
            </a:r>
          </a:p>
          <a:p>
            <a:pPr lvl="0"/>
            <a:r>
              <a:t>AI tools for prototyping and simulation</a:t>
            </a:r>
          </a:p>
          <a:p>
            <a:pPr lvl="1"/>
            <a:r>
              <a:t>Tools like Autodesk’s Dreamcatcher help designers generate prototypes and simulate real-world performance.</a:t>
            </a:r>
          </a:p>
          <a:p>
            <a:pPr lvl="0"/>
            <a:r>
              <a:t>Case study: AI in automotive design</a:t>
            </a:r>
          </a:p>
          <a:p>
            <a:pPr lvl="1"/>
            <a:r>
              <a:t>Automotive companies like BMW use AI to design lighter, more fuel-efficient car components without compromising safety.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Marketing</a:t>
            </a:r>
          </a:p>
        </p:txBody>
      </p:sp>
      <p:sp>
        <p:nvSpPr>
          <p:cNvPr id="3" name="Content Placeholder 2"/>
          <p:cNvSpPr>
            <a:spLocks noGrp="1"/>
          </p:cNvSpPr>
          <p:nvPr>
            <p:ph idx="1"/>
          </p:nvPr>
        </p:nvSpPr>
        <p:spPr/>
        <p:txBody>
          <a:bodyPr/>
          <a:lstStyle/>
          <a:p>
            <a:pPr lvl="0"/>
            <a:r>
              <a:rPr dirty="0"/>
              <a:t>Personalization at scale</a:t>
            </a:r>
          </a:p>
          <a:p>
            <a:pPr lvl="1"/>
            <a:r>
              <a:rPr dirty="0"/>
              <a:t>AI can create personalized marketing campaigns by analyzing customer behavior and preferences.</a:t>
            </a:r>
          </a:p>
          <a:p>
            <a:pPr lvl="0"/>
            <a:r>
              <a:rPr dirty="0"/>
              <a:t>Generating content and creatives automatically</a:t>
            </a:r>
          </a:p>
          <a:p>
            <a:pPr lvl="1"/>
            <a:r>
              <a:rPr dirty="0"/>
              <a:t>AI tools like GPT-4 can generate ads, social media posts, and email campaigns based on input data.</a:t>
            </a:r>
          </a:p>
          <a:p>
            <a:pPr lvl="0"/>
            <a:r>
              <a:rPr dirty="0"/>
              <a:t>Real-world example: AI-driven marketing for e-commerce</a:t>
            </a:r>
          </a:p>
          <a:p>
            <a:pPr lvl="1"/>
            <a:r>
              <a:rPr dirty="0"/>
              <a:t>E-commerce platforms like Amazon use AI to suggest personalized products, optimize pricing, and create targeted ads in real-time.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marL="0" lvl="0" indent="0">
              <a:buNone/>
            </a:pPr>
            <a:r>
              <a:rPr lang="it-IT" b="1" dirty="0"/>
              <a:t>Demo: Processing Client Data Privately</a:t>
            </a:r>
            <a:endParaRPr b="1" dirty="0"/>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p:txBody>
          <a:bodyPr>
            <a:normAutofit/>
          </a:bodyPr>
          <a:lstStyle/>
          <a:p>
            <a:pPr lvl="0"/>
            <a:r>
              <a:rPr lang="en-US" b="1" dirty="0"/>
              <a:t>Step 1:Provision Azure OpenAI Service</a:t>
            </a:r>
          </a:p>
          <a:p>
            <a:pPr lvl="0"/>
            <a:r>
              <a:rPr lang="en-US" b="1" dirty="0"/>
              <a:t>Step 2: Prepare Your Data Locally</a:t>
            </a:r>
            <a:endParaRPr dirty="0"/>
          </a:p>
          <a:p>
            <a:pPr lvl="0"/>
            <a:r>
              <a:rPr lang="en-US" b="1" dirty="0"/>
              <a:t>Step 3: Use Azure SDK to Call the API</a:t>
            </a:r>
            <a:endParaRPr dirty="0"/>
          </a:p>
          <a:p>
            <a:pPr lvl="0"/>
            <a:r>
              <a:rPr lang="en-US" b="1" dirty="0"/>
              <a:t>Step 4: Generate and Store Insights</a:t>
            </a:r>
            <a:endParaRPr dirty="0"/>
          </a:p>
          <a:p>
            <a:pPr lvl="0"/>
            <a:r>
              <a:rPr lang="en-US" b="1" dirty="0"/>
              <a:t>Step 5: Extend with an Interactive Q&amp;A</a:t>
            </a:r>
            <a:endParaRPr dirty="0"/>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dirty="0"/>
              <a:t>Generative AI</a:t>
            </a:r>
            <a:endParaRPr lang="en-US" dirty="0"/>
          </a:p>
          <a:p>
            <a:r>
              <a:rPr lang="en-US" dirty="0"/>
              <a:t>Demo: ChatGPT for basic data processing</a:t>
            </a:r>
          </a:p>
          <a:p>
            <a:pPr lvl="0"/>
            <a:r>
              <a:rPr dirty="0"/>
              <a:t>AI in Business Applications</a:t>
            </a:r>
          </a:p>
          <a:p>
            <a:r>
              <a:rPr lang="en-US" dirty="0"/>
              <a:t>Demo: Azure Open AI </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0" y="1941095"/>
            <a:ext cx="5694947"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endParaRPr lang="en-US"/>
          </a:p>
          <a:p>
            <a:pPr lvl="1"/>
            <a:r>
              <a:rPr lang="en-US"/>
              <a:t>Azure Cognitive Services offers pre-built APIs for computer vision, enabling you to extract insights from images and videos. You can use Azure Cognitive Services to recognize faces, objects, and text in images.</a:t>
            </a: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pPr lvl="0"/>
            <a:r>
              <a:t>Ethics in AI</a:t>
            </a:r>
          </a:p>
          <a:p>
            <a:pPr lvl="0"/>
            <a:r>
              <a:t>Cloud Security &amp; Compliance</a:t>
            </a:r>
          </a:p>
          <a:p>
            <a:pPr lvl="0"/>
            <a:r>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41</a:t>
            </a:fld>
            <a:endParaRPr lang="en-US" dirty="0">
              <a:solidFill>
                <a:srgbClr val="D1282E"/>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Ethics in AI</a:t>
            </a:r>
          </a:p>
        </p:txBody>
      </p:sp>
      <p:sp>
        <p:nvSpPr>
          <p:cNvPr id="3" name="Content Placeholder 2"/>
          <p:cNvSpPr>
            <a:spLocks noGrp="1"/>
          </p:cNvSpPr>
          <p:nvPr>
            <p:ph idx="1"/>
          </p:nvPr>
        </p:nvSpPr>
        <p:spPr/>
        <p:txBody>
          <a:bodyPr/>
          <a:lstStyle/>
          <a:p>
            <a:pPr lvl="0"/>
            <a:r>
              <a:t>Addressing bias in AI models</a:t>
            </a:r>
          </a:p>
          <a:p>
            <a:pPr lvl="1"/>
            <a:r>
              <a:t>AI models can inherit biases from the data they are trained on, which can result in unfair or unethical outcomes.</a:t>
            </a:r>
          </a:p>
          <a:p>
            <a:pPr lvl="0"/>
            <a:r>
              <a:t>Ensuring transparency and fairness</a:t>
            </a:r>
          </a:p>
          <a:p>
            <a:pPr lvl="1"/>
            <a:r>
              <a:t>AI decisions should be explainable, and fairness checks should be applied to avoid discrimination.</a:t>
            </a:r>
          </a:p>
          <a:p>
            <a:pPr lvl="0"/>
            <a:r>
              <a:t>Governance frameworks for AI use</a:t>
            </a:r>
          </a:p>
          <a:p>
            <a:pPr lvl="1"/>
            <a:r>
              <a:t>Organizations need governance structures to ensure AI is used ethically and complies with regulations.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42</a:t>
            </a:fld>
            <a:endParaRPr lang="en-US" dirty="0">
              <a:solidFill>
                <a:srgbClr val="D1282E"/>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Cloud Security &amp; Compliance</a:t>
            </a:r>
          </a:p>
        </p:txBody>
      </p:sp>
      <p:sp>
        <p:nvSpPr>
          <p:cNvPr id="3" name="Content Placeholder 2"/>
          <p:cNvSpPr>
            <a:spLocks noGrp="1"/>
          </p:cNvSpPr>
          <p:nvPr>
            <p:ph idx="1"/>
          </p:nvPr>
        </p:nvSpPr>
        <p:spPr/>
        <p:txBody>
          <a:bodyPr/>
          <a:lstStyle/>
          <a:p>
            <a:pPr lvl="0"/>
            <a:r>
              <a:t>Data encryption</a:t>
            </a:r>
          </a:p>
          <a:p>
            <a:pPr lvl="1"/>
            <a:r>
              <a:t>Data should be encrypted both at rest and in transit to protect sensitive information.</a:t>
            </a:r>
          </a:p>
          <a:p>
            <a:pPr lvl="0"/>
            <a:r>
              <a:t>Azure’s compliance certifications</a:t>
            </a:r>
          </a:p>
          <a:p>
            <a:pPr lvl="1"/>
            <a:r>
              <a:t>Azure complies with global security standards such as GDPR, HIPAA, and ISO certifications.</a:t>
            </a:r>
          </a:p>
          <a:p>
            <a:pPr lvl="0"/>
            <a:r>
              <a:t>Security best practices</a:t>
            </a:r>
          </a:p>
          <a:p>
            <a:pPr lvl="1"/>
            <a:r>
              <a:t>Use multi-factor authentication (MFA), conduct regular security audits, and encrypt data to secure cloud environments.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43</a:t>
            </a:fld>
            <a:endParaRPr lang="en-US" dirty="0">
              <a:solidFill>
                <a:srgbClr val="D1282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Building a Cloud-Ready Culture</a:t>
            </a:r>
          </a:p>
        </p:txBody>
      </p:sp>
      <p:sp>
        <p:nvSpPr>
          <p:cNvPr id="3" name="Content Placeholder 2"/>
          <p:cNvSpPr>
            <a:spLocks noGrp="1"/>
          </p:cNvSpPr>
          <p:nvPr>
            <p:ph idx="1"/>
          </p:nvPr>
        </p:nvSpPr>
        <p:spPr/>
        <p:txBody>
          <a:bodyPr/>
          <a:lstStyle/>
          <a:p>
            <a:pPr lvl="0"/>
            <a:r>
              <a:t>Fostering innovation and risk-taking</a:t>
            </a:r>
          </a:p>
          <a:p>
            <a:pPr lvl="1"/>
            <a:r>
              <a:t>Leaders should encourage experimentation with cloud technologies to fully leverage their benefits.</a:t>
            </a:r>
          </a:p>
          <a:p>
            <a:pPr lvl="0"/>
            <a:r>
              <a:t>Upskilling the workforce</a:t>
            </a:r>
          </a:p>
          <a:p>
            <a:pPr lvl="1"/>
            <a:r>
              <a:t>Employees need training to build the necessary skills to work with AI and cloud technologies.</a:t>
            </a:r>
          </a:p>
          <a:p>
            <a:pPr lvl="0"/>
            <a:r>
              <a:t>Overcoming resistance to change</a:t>
            </a:r>
          </a:p>
          <a:p>
            <a:pPr lvl="1"/>
            <a:r>
              <a:t>Communicate the benefits of cloud adoption and provide support to employees as they transition to new systems.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44</a:t>
            </a:fld>
            <a:endParaRPr lang="en-US" dirty="0">
              <a:solidFill>
                <a:srgbClr val="D1282E"/>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Wrap-Up &amp; Key Takeaways</a:t>
            </a:r>
          </a:p>
        </p:txBody>
      </p:sp>
      <p:sp>
        <p:nvSpPr>
          <p:cNvPr id="3" name="Content Placeholder 2"/>
          <p:cNvSpPr>
            <a:spLocks noGrp="1"/>
          </p:cNvSpPr>
          <p:nvPr>
            <p:ph idx="1"/>
          </p:nvPr>
        </p:nvSpPr>
        <p:spPr/>
        <p:txBody>
          <a:bodyPr/>
          <a:lstStyle/>
          <a:p>
            <a:pPr lvl="0"/>
            <a:r>
              <a:t>Recap of the Session</a:t>
            </a:r>
          </a:p>
          <a:p>
            <a:pPr lvl="0"/>
            <a:r>
              <a:t>Call to Action: Start Your Cloud and AI Journey</a:t>
            </a:r>
          </a:p>
          <a:p>
            <a:pPr lvl="0"/>
            <a:r>
              <a:t>Q&amp;A with the Audience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46</a:t>
            </a:fld>
            <a:endParaRPr lang="en-US" dirty="0">
              <a:solidFill>
                <a:srgbClr val="D1282E"/>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47</a:t>
            </a:fld>
            <a:endParaRPr lang="en-US" dirty="0">
              <a:solidFill>
                <a:srgbClr val="D1282E"/>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48</a:t>
            </a:fld>
            <a:endParaRPr lang="en-US" dirty="0">
              <a:solidFill>
                <a:srgbClr val="D1282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Defining cloud computing</a:t>
            </a:r>
          </a:p>
          <a:p>
            <a:pPr lvl="1"/>
            <a:r>
              <a:rPr lang="en-US" dirty="0"/>
              <a:t>Cloud computing provides access to computing resources over the internet, enabling businesses to scale without physical infrastructure.</a:t>
            </a:r>
          </a:p>
          <a:p>
            <a:r>
              <a:rPr lang="en-US" b="1" dirty="0"/>
              <a:t>Benefits of cloud technology</a:t>
            </a:r>
          </a:p>
          <a:p>
            <a:pPr lvl="1"/>
            <a:r>
              <a:rPr lang="en-US" dirty="0"/>
              <a:t>Scalability, flexibility, cost savings, and access to a vast array of services.</a:t>
            </a:r>
          </a:p>
          <a:p>
            <a:r>
              <a:rPr lang="en-US" b="1" dirty="0"/>
              <a:t>Key components</a:t>
            </a:r>
          </a:p>
          <a:p>
            <a:pPr lvl="1"/>
            <a:r>
              <a:rPr lang="en-US" dirty="0"/>
              <a:t>Compute, storage, networking.</a:t>
            </a:r>
          </a:p>
          <a:p>
            <a:r>
              <a:rPr lang="en-US" b="1"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
        <p:nvSpPr>
          <p:cNvPr id="4" name="Title 1">
            <a:extLst>
              <a:ext uri="{FF2B5EF4-FFF2-40B4-BE49-F238E27FC236}">
                <a16:creationId xmlns:a16="http://schemas.microsoft.com/office/drawing/2014/main" id="{8732E869-BC94-3B0E-9D32-17C1422C9856}"/>
              </a:ext>
            </a:extLst>
          </p:cNvPr>
          <p:cNvSpPr txBox="1">
            <a:spLocks/>
          </p:cNvSpPr>
          <p:nvPr/>
        </p:nvSpPr>
        <p:spPr>
          <a:xfrm>
            <a:off x="762000" y="305118"/>
            <a:ext cx="8013405" cy="729784"/>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cap="all" spc="-45" baseline="0">
                <a:solidFill>
                  <a:schemeClr val="tx2"/>
                </a:solidFill>
                <a:latin typeface="+mj-lt"/>
                <a:ea typeface="+mj-ea"/>
                <a:cs typeface="+mj-cs"/>
              </a:defRPr>
            </a:lvl1pPr>
          </a:lstStyle>
          <a:p>
            <a:r>
              <a:rPr lang="en-US" dirty="0"/>
              <a:t>The Cloud Revolution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4F8717-D958-F98E-9904-617EADF9F778}"/>
              </a:ext>
            </a:extLst>
          </p:cNvPr>
          <p:cNvSpPr>
            <a:spLocks noGrp="1"/>
          </p:cNvSpPr>
          <p:nvPr>
            <p:ph type="body" idx="1"/>
          </p:nvPr>
        </p:nvSpPr>
        <p:spPr>
          <a:xfrm>
            <a:off x="609600" y="228601"/>
            <a:ext cx="10363200" cy="1066800"/>
          </a:xfrm>
        </p:spPr>
        <p:txBody>
          <a:bodyPr>
            <a:normAutofit/>
          </a:bodyPr>
          <a:lstStyle/>
          <a:p>
            <a:r>
              <a:rPr lang="en-US" sz="2700" dirty="0"/>
              <a:t>Key cloud components</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 Computing:</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delivery of computing services over the internet, enabling faster innovation, flexible resources, and economies of scale. </a:t>
            </a:r>
          </a:p>
        </p:txBody>
      </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par>
                                <p:cTn id="8" presetID="64" presetClass="path" presetSubtype="0" decel="100000" fill="hold" nodeType="withEffect">
                                  <p:stCondLst>
                                    <p:cond delay="0"/>
                                  </p:stCondLst>
                                  <p:childTnLst>
                                    <p:animMotion origin="layout" path="M -0.0888 0.18403 L -6.25E-7 -3.33333E-6 " pathEditMode="relative" rAng="0" ptsTypes="AA">
                                      <p:cBhvr>
                                        <p:cTn id="9" dur="750" fill="hold"/>
                                        <p:tgtEl>
                                          <p:spTgt spid="29"/>
                                        </p:tgtEl>
                                        <p:attrNameLst>
                                          <p:attrName>ppt_x</p:attrName>
                                          <p:attrName>ppt_y</p:attrName>
                                        </p:attrNameLst>
                                      </p:cBhvr>
                                      <p:rCtr x="4440" y="-9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a:p>
            <a:endParaRPr 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8</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r>
              <a:rPr lang="en-US" dirty="0"/>
              <a:t>Organizations datacenter used to create a cloud environment.</a:t>
            </a:r>
          </a:p>
          <a:p>
            <a:endParaRPr lang="en-US" dirty="0"/>
          </a:p>
          <a:p>
            <a:r>
              <a:rPr lang="en-US" dirty="0"/>
              <a:t>Organization is responsible for maintaining and operating the services.</a:t>
            </a:r>
          </a:p>
          <a:p>
            <a:endParaRPr lang="en-US" dirty="0"/>
          </a:p>
          <a:p>
            <a:r>
              <a:rPr lang="en-US" dirty="0"/>
              <a:t>Resources not shared with users outside of the organization. </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4048</TotalTime>
  <Words>8911</Words>
  <Application>Microsoft Office PowerPoint</Application>
  <PresentationFormat>Widescreen</PresentationFormat>
  <Paragraphs>766</Paragraphs>
  <Slides>48</Slides>
  <Notes>48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48</vt:i4>
      </vt:variant>
    </vt:vector>
  </HeadingPairs>
  <TitlesOfParts>
    <vt:vector size="63" baseType="lpstr">
      <vt:lpstr>-apple-system</vt:lpstr>
      <vt:lpstr>Aptos</vt:lpstr>
      <vt:lpstr>Aptos Display</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vt:lpstr>
      <vt:lpstr>Introduction</vt:lpstr>
      <vt:lpstr>Speaker Introduction</vt:lpstr>
      <vt:lpstr>Agenda</vt:lpstr>
      <vt:lpstr>Cloud Computing Basics</vt:lpstr>
      <vt:lpstr>PowerPoint Presentation</vt:lpstr>
      <vt:lpstr>PowerPoint Presentation</vt:lpstr>
      <vt:lpstr>Types of Cloud Deployments</vt:lpstr>
      <vt:lpstr>Private cloud</vt:lpstr>
      <vt:lpstr>Public cloud</vt:lpstr>
      <vt:lpstr>Hybrid cloud</vt:lpstr>
      <vt:lpstr>Cloud Adoption: A Leadership Perspective</vt:lpstr>
      <vt:lpstr>Azure Virtual Desktop</vt:lpstr>
      <vt:lpstr>Key Features</vt:lpstr>
      <vt:lpstr>What is Azure Virtual Desktop?</vt:lpstr>
      <vt:lpstr>The Value of Multisession :</vt:lpstr>
      <vt:lpstr>Use Cases</vt:lpstr>
      <vt:lpstr>Prerequisites:  Infrastructure</vt:lpstr>
      <vt:lpstr>Supported OS</vt:lpstr>
      <vt:lpstr>AVD: User Experience Walkthrough</vt:lpstr>
      <vt:lpstr>Predictive Analytics</vt:lpstr>
      <vt:lpstr>Artificial Intelligence and Machine Learning</vt:lpstr>
      <vt:lpstr>Demo: ChatGPT Process Client Data</vt:lpstr>
      <vt:lpstr>Azure Cloud Platform Overview</vt:lpstr>
      <vt:lpstr>Why Azure?</vt:lpstr>
      <vt:lpstr>Key Services Offered by Azure</vt:lpstr>
      <vt:lpstr>Competitive Advantages of Azure Over Other Cloud Platforms</vt:lpstr>
      <vt:lpstr>The Bottom line </vt:lpstr>
      <vt:lpstr>Generative AI</vt:lpstr>
      <vt:lpstr>What Is Generative AI?</vt:lpstr>
      <vt:lpstr>Key Tools: GPT, DALL·E, Codex</vt:lpstr>
      <vt:lpstr>The Impact of Generative AI on Industries</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in Marketing</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26</cp:revision>
  <dcterms:created xsi:type="dcterms:W3CDTF">2024-10-22T18:18:18Z</dcterms:created>
  <dcterms:modified xsi:type="dcterms:W3CDTF">2024-10-29T01:14:01Z</dcterms:modified>
</cp:coreProperties>
</file>